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4"/>
  </p:notesMasterIdLst>
  <p:sldIdLst>
    <p:sldId id="353" r:id="rId2"/>
    <p:sldId id="259" r:id="rId3"/>
    <p:sldId id="260" r:id="rId4"/>
    <p:sldId id="311" r:id="rId5"/>
    <p:sldId id="296" r:id="rId6"/>
    <p:sldId id="312" r:id="rId7"/>
    <p:sldId id="263" r:id="rId8"/>
    <p:sldId id="382" r:id="rId9"/>
    <p:sldId id="359" r:id="rId10"/>
    <p:sldId id="358" r:id="rId11"/>
    <p:sldId id="334" r:id="rId12"/>
    <p:sldId id="335" r:id="rId13"/>
    <p:sldId id="336" r:id="rId14"/>
    <p:sldId id="383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400" r:id="rId26"/>
    <p:sldId id="384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385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38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38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76" d="100"/>
          <a:sy n="76" d="100"/>
        </p:scale>
        <p:origin x="5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 </a:t>
            </a:r>
            <a:r>
              <a:rPr lang="en-US" sz="2400" dirty="0" smtClean="0"/>
              <a:t>	Prepare an income statement for a merchandising business organized as a corporation.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hapter 16_Page 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63625"/>
            <a:ext cx="5486400" cy="415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Completing an Income Statement for a Merchandising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5257800"/>
            <a:ext cx="2362200" cy="1165086"/>
            <a:chOff x="-624840" y="802374"/>
            <a:chExt cx="2362200" cy="1165086"/>
          </a:xfrm>
        </p:grpSpPr>
        <p:sp>
          <p:nvSpPr>
            <p:cNvPr id="11" name="Rectangle 10"/>
            <p:cNvSpPr/>
            <p:nvPr/>
          </p:nvSpPr>
          <p:spPr>
            <a:xfrm>
              <a:off x="-624840" y="1259574"/>
              <a:ext cx="2362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Less Federal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Income Tax Expense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62000" y="802374"/>
              <a:ext cx="518160" cy="843546"/>
              <a:chOff x="1066800" y="2478774"/>
              <a:chExt cx="518160" cy="84354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249680" y="2478774"/>
                <a:ext cx="335280" cy="72162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6200" y="1313688"/>
            <a:ext cx="1905000" cy="1124712"/>
            <a:chOff x="-301077" y="990600"/>
            <a:chExt cx="1905000" cy="1124712"/>
          </a:xfrm>
        </p:grpSpPr>
        <p:sp>
          <p:nvSpPr>
            <p:cNvPr id="16" name="Rectangle 15"/>
            <p:cNvSpPr/>
            <p:nvPr/>
          </p:nvSpPr>
          <p:spPr>
            <a:xfrm>
              <a:off x="-301077" y="990600"/>
              <a:ext cx="1371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Operating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Expenses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872403" y="1371600"/>
              <a:ext cx="731520" cy="743712"/>
              <a:chOff x="1177203" y="3048000"/>
              <a:chExt cx="731520" cy="74371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268643" y="3182112"/>
                <a:ext cx="640080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177203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239000" y="1676400"/>
            <a:ext cx="1905001" cy="1371600"/>
            <a:chOff x="310896" y="1698486"/>
            <a:chExt cx="1905001" cy="1371600"/>
          </a:xfrm>
        </p:grpSpPr>
        <p:sp>
          <p:nvSpPr>
            <p:cNvPr id="26" name="Rectangle 25"/>
            <p:cNvSpPr/>
            <p:nvPr/>
          </p:nvSpPr>
          <p:spPr>
            <a:xfrm>
              <a:off x="615697" y="2054423"/>
              <a:ext cx="1600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Vertical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Analysis Percentages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310896" y="1698486"/>
              <a:ext cx="670560" cy="685800"/>
              <a:chOff x="615696" y="3374886"/>
              <a:chExt cx="670560" cy="685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615696" y="3527286"/>
                <a:ext cx="571498" cy="533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883407" y="5425440"/>
            <a:ext cx="2481073" cy="997446"/>
            <a:chOff x="749808" y="1082040"/>
            <a:chExt cx="2481073" cy="997446"/>
          </a:xfrm>
        </p:grpSpPr>
        <p:sp>
          <p:nvSpPr>
            <p:cNvPr id="31" name="Rectangle 30"/>
            <p:cNvSpPr/>
            <p:nvPr/>
          </p:nvSpPr>
          <p:spPr>
            <a:xfrm>
              <a:off x="1021081" y="1371600"/>
              <a:ext cx="2209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Net Income after Federal Income Tax</a:t>
              </a:r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749808" y="1082040"/>
              <a:ext cx="274320" cy="591312"/>
              <a:chOff x="1054608" y="2758440"/>
              <a:chExt cx="274320" cy="59131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1191769" y="2758440"/>
                <a:ext cx="0" cy="457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810000" y="5105400"/>
            <a:ext cx="5145024" cy="1317486"/>
            <a:chOff x="-1143001" y="762000"/>
            <a:chExt cx="5145024" cy="1317486"/>
          </a:xfrm>
        </p:grpSpPr>
        <p:sp>
          <p:nvSpPr>
            <p:cNvPr id="36" name="Rectangle 35"/>
            <p:cNvSpPr/>
            <p:nvPr/>
          </p:nvSpPr>
          <p:spPr>
            <a:xfrm>
              <a:off x="1030224" y="1371600"/>
              <a:ext cx="2971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Net Income before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Federal Income Tax</a:t>
              </a: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-1143001" y="762000"/>
              <a:ext cx="2179321" cy="911352"/>
              <a:chOff x="-838201" y="2438400"/>
              <a:chExt cx="2179321" cy="911352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-838201" y="2438400"/>
                <a:ext cx="2133602" cy="838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0" y="3505200"/>
            <a:ext cx="1981200" cy="1143000"/>
            <a:chOff x="-381000" y="3913632"/>
            <a:chExt cx="1981200" cy="1143000"/>
          </a:xfrm>
        </p:grpSpPr>
        <p:sp>
          <p:nvSpPr>
            <p:cNvPr id="41" name="Rectangle 18"/>
            <p:cNvSpPr/>
            <p:nvPr/>
          </p:nvSpPr>
          <p:spPr>
            <a:xfrm>
              <a:off x="-381000" y="3913632"/>
              <a:ext cx="16928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Income from Operations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143000" y="4477512"/>
              <a:ext cx="457200" cy="5791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957072" y="428244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4572000"/>
            <a:ext cx="1621536" cy="1015663"/>
            <a:chOff x="-36576" y="1316664"/>
            <a:chExt cx="1621536" cy="1015663"/>
          </a:xfrm>
        </p:grpSpPr>
        <p:sp>
          <p:nvSpPr>
            <p:cNvPr id="56" name="Rectangle 55"/>
            <p:cNvSpPr/>
            <p:nvPr/>
          </p:nvSpPr>
          <p:spPr>
            <a:xfrm>
              <a:off x="-36576" y="1316664"/>
              <a:ext cx="114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Other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Revenue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grpSp>
          <p:nvGrpSpPr>
            <p:cNvPr id="57" name="Group 12"/>
            <p:cNvGrpSpPr/>
            <p:nvPr/>
          </p:nvGrpSpPr>
          <p:grpSpPr>
            <a:xfrm>
              <a:off x="762000" y="1371600"/>
              <a:ext cx="822960" cy="274320"/>
              <a:chOff x="1066800" y="3048000"/>
              <a:chExt cx="822960" cy="27432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1249680" y="3200400"/>
                <a:ext cx="64008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763512" y="5220402"/>
            <a:ext cx="2362201" cy="400110"/>
            <a:chOff x="157233" y="1625477"/>
            <a:chExt cx="2381752" cy="400110"/>
          </a:xfrm>
        </p:grpSpPr>
        <p:sp>
          <p:nvSpPr>
            <p:cNvPr id="67" name="Rectangle 66"/>
            <p:cNvSpPr/>
            <p:nvPr/>
          </p:nvSpPr>
          <p:spPr>
            <a:xfrm>
              <a:off x="938785" y="1625477"/>
              <a:ext cx="1600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Double Rules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68" name="Group 12"/>
            <p:cNvGrpSpPr/>
            <p:nvPr/>
          </p:nvGrpSpPr>
          <p:grpSpPr>
            <a:xfrm>
              <a:off x="157233" y="1698486"/>
              <a:ext cx="824223" cy="274320"/>
              <a:chOff x="462033" y="3374886"/>
              <a:chExt cx="824223" cy="27432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>
                <a:off x="462033" y="3527286"/>
                <a:ext cx="737574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16-1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Times New Roman"/>
                <a:cs typeface="MyriadPro-Regular"/>
              </a:rPr>
              <a:t>1.	</a:t>
            </a:r>
            <a:r>
              <a:rPr lang="en-US" sz="3200" dirty="0" smtClean="0">
                <a:latin typeface="+mn-lt"/>
                <a:ea typeface="Times New Roman"/>
                <a:cs typeface="MyriadPro-Regular"/>
              </a:rPr>
              <a:t>What </a:t>
            </a:r>
            <a:r>
              <a:rPr lang="en-US" sz="3200" dirty="0">
                <a:latin typeface="+mn-lt"/>
                <a:ea typeface="Times New Roman"/>
                <a:cs typeface="MyriadPro-Regular"/>
              </a:rPr>
              <a:t>is the major difference between the income statements </a:t>
            </a:r>
            <a:r>
              <a:rPr lang="en-US" sz="3200" dirty="0" smtClean="0">
                <a:latin typeface="+mn-lt"/>
                <a:ea typeface="Times New Roman"/>
                <a:cs typeface="MyriadPro-Regular"/>
              </a:rPr>
              <a:t>for merchandising </a:t>
            </a:r>
            <a:r>
              <a:rPr lang="en-US" sz="3200" dirty="0">
                <a:latin typeface="+mn-lt"/>
                <a:ea typeface="Times New Roman"/>
                <a:cs typeface="MyriadPro-Regular"/>
              </a:rPr>
              <a:t>businesses and service businesses</a:t>
            </a:r>
            <a:r>
              <a:rPr lang="en-US" sz="3200" dirty="0" smtClean="0">
                <a:latin typeface="+mn-lt"/>
                <a:ea typeface="Times New Roman"/>
                <a:cs typeface="MyriadPro-Regular"/>
              </a:rPr>
              <a:t>?</a:t>
            </a:r>
            <a:endParaRPr lang="en-US" sz="32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/>
              <a:t>The Cost of Merchandise Sold section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16-1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  <a:ea typeface="Times New Roman"/>
                <a:cs typeface="MyriadPro-Regular"/>
              </a:rPr>
              <a:t>2.	</a:t>
            </a:r>
            <a:r>
              <a:rPr lang="en-US" dirty="0" smtClean="0">
                <a:latin typeface="+mn-lt"/>
                <a:ea typeface="Times New Roman"/>
                <a:cs typeface="MyriadPro-Regular"/>
              </a:rPr>
              <a:t>How </a:t>
            </a:r>
            <a:r>
              <a:rPr lang="en-US" dirty="0">
                <a:latin typeface="+mn-lt"/>
                <a:ea typeface="Times New Roman"/>
                <a:cs typeface="MyriadPro-Regular"/>
              </a:rPr>
              <a:t>is the cost of merchandise sold calculated</a:t>
            </a:r>
            <a:r>
              <a:rPr lang="en-US" dirty="0" smtClean="0">
                <a:latin typeface="+mn-lt"/>
                <a:ea typeface="Times New Roman"/>
                <a:cs typeface="MyriadPro-Regular"/>
              </a:rPr>
              <a:t>?</a:t>
            </a:r>
            <a:endParaRPr lang="en-US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21852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2800" b="1" dirty="0" smtClean="0">
                <a:ea typeface="Calibri"/>
                <a:cs typeface="Times New Roman"/>
              </a:rPr>
              <a:t>Beginning</a:t>
            </a:r>
            <a:r>
              <a:rPr lang="en-US" sz="2800" dirty="0" smtClean="0">
                <a:ea typeface="Calibri"/>
                <a:cs typeface="Times New Roman"/>
              </a:rPr>
              <a:t> merchandise inventory, </a:t>
            </a:r>
            <a:r>
              <a:rPr lang="en-US" sz="2800" b="1" dirty="0" smtClean="0">
                <a:ea typeface="Calibri"/>
                <a:cs typeface="Times New Roman"/>
              </a:rPr>
              <a:t>plus </a:t>
            </a:r>
            <a:r>
              <a:rPr lang="en-US" sz="2800" dirty="0" smtClean="0">
                <a:ea typeface="Calibri"/>
                <a:cs typeface="Times New Roman"/>
              </a:rPr>
              <a:t>purchases, </a:t>
            </a:r>
            <a:r>
              <a:rPr lang="en-US" sz="2800" b="1" dirty="0" smtClean="0">
                <a:ea typeface="Calibri"/>
                <a:cs typeface="Times New Roman"/>
              </a:rPr>
              <a:t>equals</a:t>
            </a:r>
            <a:r>
              <a:rPr lang="en-US" sz="2800" dirty="0" smtClean="0">
                <a:ea typeface="Calibri"/>
                <a:cs typeface="Times New Roman"/>
              </a:rPr>
              <a:t> total cost of merchandise 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available </a:t>
            </a:r>
            <a:r>
              <a:rPr lang="en-US" sz="2800" dirty="0" smtClean="0">
                <a:solidFill>
                  <a:srgbClr val="FF0000"/>
                </a:solidFill>
                <a:ea typeface="Calibri"/>
                <a:cs typeface="Times New Roman"/>
              </a:rPr>
              <a:t>for sale</a:t>
            </a:r>
            <a:r>
              <a:rPr lang="en-US" sz="2800" dirty="0" smtClean="0">
                <a:ea typeface="Calibri"/>
                <a:cs typeface="Times New Roman"/>
              </a:rPr>
              <a:t>, </a:t>
            </a:r>
            <a:r>
              <a:rPr lang="en-US" sz="2800" b="1" dirty="0" smtClean="0">
                <a:ea typeface="Calibri"/>
                <a:cs typeface="Times New Roman"/>
              </a:rPr>
              <a:t>less</a:t>
            </a:r>
            <a:r>
              <a:rPr lang="en-US" sz="2800" dirty="0" smtClean="0">
                <a:ea typeface="Calibri"/>
                <a:cs typeface="Times New Roman"/>
              </a:rPr>
              <a:t> ending merchandise inventory, </a:t>
            </a:r>
            <a:r>
              <a:rPr lang="en-US" sz="2800" b="1" dirty="0" smtClean="0">
                <a:ea typeface="Calibri"/>
                <a:cs typeface="Times New Roman"/>
              </a:rPr>
              <a:t>equals</a:t>
            </a:r>
            <a:r>
              <a:rPr lang="en-US" sz="2800" dirty="0" smtClean="0">
                <a:ea typeface="Calibri"/>
                <a:cs typeface="Times New Roman"/>
              </a:rPr>
              <a:t> cost of merchandise sold.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16-1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 smtClean="0">
                <a:ea typeface="Times New Roman"/>
                <a:cs typeface="MyriadPro-Regular"/>
              </a:rPr>
              <a:t>	Why </a:t>
            </a:r>
            <a:r>
              <a:rPr lang="en-US" dirty="0">
                <a:latin typeface="+mn-lt"/>
                <a:ea typeface="Times New Roman"/>
                <a:cs typeface="MyriadPro-Regular"/>
              </a:rPr>
              <a:t>is interest income presented in a section other than Operating Revenue</a:t>
            </a:r>
            <a:r>
              <a:rPr lang="en-US" dirty="0" smtClean="0">
                <a:latin typeface="+mn-lt"/>
                <a:ea typeface="Times New Roman"/>
                <a:cs typeface="MyriadPro-Regular"/>
              </a:rPr>
              <a:t>?</a:t>
            </a:r>
            <a:endParaRPr lang="en-US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The interest earned on notes receivable is not a normal operating activity.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16-1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65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526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	Prepare a statement of stockholders’ equity for a business organized as a corporation.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130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Stockholders’ Equity Information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financial statement that shows changes in a corporation’s ownership for a fiscal period is called a </a:t>
            </a:r>
            <a:r>
              <a:rPr lang="en-US" b="1" dirty="0" smtClean="0">
                <a:solidFill>
                  <a:srgbClr val="0070C0"/>
                </a:solidFill>
              </a:rPr>
              <a:t>statement of stockholders’ equity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5" name="Flowchart: Delay 14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308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Stockholders’ Equity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Chapter 16_Page 48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07590"/>
            <a:ext cx="6400800" cy="1654361"/>
          </a:xfrm>
          <a:prstGeom prst="rect">
            <a:avLst/>
          </a:prstGeom>
        </p:spPr>
      </p:pic>
      <p:pic>
        <p:nvPicPr>
          <p:cNvPr id="7" name="Picture 6" descr="Chapter 16_Page 48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93580"/>
            <a:ext cx="5486400" cy="1330381"/>
          </a:xfrm>
          <a:prstGeom prst="rect">
            <a:avLst/>
          </a:prstGeom>
        </p:spPr>
      </p:pic>
      <p:pic>
        <p:nvPicPr>
          <p:cNvPr id="8" name="Picture 7" descr="Chapter 16_Page 482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455590"/>
            <a:ext cx="4572000" cy="1869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271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Capital Stock Section of the Statement of Stockholders’ Equity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value assigned to a share of stock and printed on the stock certificate is called </a:t>
            </a:r>
            <a:r>
              <a:rPr lang="en-US" b="1" dirty="0" smtClean="0">
                <a:solidFill>
                  <a:srgbClr val="0070C0"/>
                </a:solidFill>
              </a:rPr>
              <a:t>par value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issuing shares of stock, a corporation can assign any par value allowed by laws in the state in which it incorporates.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048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Stock Section of the Statement of Stockholders’ Equity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Chapter 16_Page 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48560"/>
            <a:ext cx="7772400" cy="2504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1648146"/>
            <a:ext cx="2692734" cy="1780854"/>
            <a:chOff x="762000" y="1343346"/>
            <a:chExt cx="2692734" cy="1780854"/>
          </a:xfrm>
        </p:grpSpPr>
        <p:sp>
          <p:nvSpPr>
            <p:cNvPr id="17" name="Rectangle 16"/>
            <p:cNvSpPr/>
            <p:nvPr/>
          </p:nvSpPr>
          <p:spPr>
            <a:xfrm>
              <a:off x="1088811" y="1343346"/>
              <a:ext cx="23659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Capital Stock Section</a:t>
              </a: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762000" y="1371600"/>
              <a:ext cx="609600" cy="1752600"/>
              <a:chOff x="1066800" y="3048000"/>
              <a:chExt cx="609600" cy="17526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249680" y="3124200"/>
                <a:ext cx="426720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677339" y="1648146"/>
            <a:ext cx="1428061" cy="942654"/>
            <a:chOff x="762000" y="1343346"/>
            <a:chExt cx="1428061" cy="942654"/>
          </a:xfrm>
        </p:grpSpPr>
        <p:sp>
          <p:nvSpPr>
            <p:cNvPr id="22" name="Rectangle 21"/>
            <p:cNvSpPr/>
            <p:nvPr/>
          </p:nvSpPr>
          <p:spPr>
            <a:xfrm>
              <a:off x="1144582" y="1343346"/>
              <a:ext cx="1045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Heading</a:t>
              </a:r>
            </a:p>
          </p:txBody>
        </p:sp>
        <p:grpSp>
          <p:nvGrpSpPr>
            <p:cNvPr id="23" name="Group 12"/>
            <p:cNvGrpSpPr/>
            <p:nvPr/>
          </p:nvGrpSpPr>
          <p:grpSpPr>
            <a:xfrm>
              <a:off x="762000" y="1371600"/>
              <a:ext cx="365760" cy="914400"/>
              <a:chOff x="1066800" y="3048000"/>
              <a:chExt cx="365760" cy="91440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1249680" y="3124200"/>
                <a:ext cx="0" cy="838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038600" y="1657290"/>
            <a:ext cx="4800600" cy="2609910"/>
            <a:chOff x="-3727704" y="1679376"/>
            <a:chExt cx="4800600" cy="2609910"/>
          </a:xfrm>
        </p:grpSpPr>
        <p:sp>
          <p:nvSpPr>
            <p:cNvPr id="27" name="Rectangle 26"/>
            <p:cNvSpPr/>
            <p:nvPr/>
          </p:nvSpPr>
          <p:spPr>
            <a:xfrm>
              <a:off x="-2432304" y="1679376"/>
              <a:ext cx="3132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Stock Issued During the Year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8" name="Group 12"/>
            <p:cNvGrpSpPr/>
            <p:nvPr/>
          </p:nvGrpSpPr>
          <p:grpSpPr>
            <a:xfrm>
              <a:off x="-3727704" y="1698486"/>
              <a:ext cx="4800600" cy="2590800"/>
              <a:chOff x="-3422904" y="3374886"/>
              <a:chExt cx="4800600" cy="25908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-3422904" y="3527286"/>
                <a:ext cx="4610098" cy="2438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800600" y="4495800"/>
            <a:ext cx="4114800" cy="1619310"/>
            <a:chOff x="-838201" y="152400"/>
            <a:chExt cx="4114800" cy="1619310"/>
          </a:xfrm>
        </p:grpSpPr>
        <p:sp>
          <p:nvSpPr>
            <p:cNvPr id="37" name="Rectangle 36"/>
            <p:cNvSpPr/>
            <p:nvPr/>
          </p:nvSpPr>
          <p:spPr>
            <a:xfrm>
              <a:off x="1143000" y="1371600"/>
              <a:ext cx="21335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Stock Issued</a:t>
              </a:r>
            </a:p>
          </p:txBody>
        </p:sp>
        <p:grpSp>
          <p:nvGrpSpPr>
            <p:cNvPr id="38" name="Group 12"/>
            <p:cNvGrpSpPr/>
            <p:nvPr/>
          </p:nvGrpSpPr>
          <p:grpSpPr>
            <a:xfrm>
              <a:off x="-838201" y="152400"/>
              <a:ext cx="1965961" cy="1612392"/>
              <a:chOff x="-533401" y="1828800"/>
              <a:chExt cx="1965961" cy="1612392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-533401" y="1828800"/>
                <a:ext cx="1828802" cy="14478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81000" y="4011704"/>
            <a:ext cx="3242714" cy="2103406"/>
            <a:chOff x="381000" y="4011704"/>
            <a:chExt cx="3242714" cy="2103406"/>
          </a:xfrm>
        </p:grpSpPr>
        <p:sp>
          <p:nvSpPr>
            <p:cNvPr id="61" name="Freeform 60"/>
            <p:cNvSpPr/>
            <p:nvPr/>
          </p:nvSpPr>
          <p:spPr>
            <a:xfrm>
              <a:off x="560295" y="4011704"/>
              <a:ext cx="582705" cy="1931895"/>
            </a:xfrm>
            <a:custGeom>
              <a:avLst/>
              <a:gdLst>
                <a:gd name="connsiteX0" fmla="*/ 8964 w 376517"/>
                <a:gd name="connsiteY0" fmla="*/ 1828800 h 1828800"/>
                <a:gd name="connsiteX1" fmla="*/ 0 w 376517"/>
                <a:gd name="connsiteY1" fmla="*/ 0 h 1828800"/>
                <a:gd name="connsiteX2" fmla="*/ 376517 w 376517"/>
                <a:gd name="connsiteY2" fmla="*/ 896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517" h="1828800">
                  <a:moveTo>
                    <a:pt x="8964" y="1828800"/>
                  </a:moveTo>
                  <a:lnTo>
                    <a:pt x="0" y="0"/>
                  </a:lnTo>
                  <a:lnTo>
                    <a:pt x="376517" y="8964"/>
                  </a:lnTo>
                </a:path>
              </a:pathLst>
            </a:cu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81000" y="5715000"/>
              <a:ext cx="3242714" cy="400110"/>
              <a:chOff x="762000" y="1344168"/>
              <a:chExt cx="3242714" cy="40011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103018" y="1344168"/>
                <a:ext cx="29016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dirty="0" smtClean="0">
                    <a:solidFill>
                      <a:srgbClr val="0070C0"/>
                    </a:solidFill>
                  </a:rPr>
                  <a:t>Stock at Beginning of Year</a:t>
                </a:r>
              </a:p>
            </p:txBody>
          </p:sp>
          <p:sp>
            <p:nvSpPr>
              <p:cNvPr id="51" name="Rectangle 7"/>
              <p:cNvSpPr>
                <a:spLocks noChangeArrowheads="1"/>
              </p:cNvSpPr>
              <p:nvPr/>
            </p:nvSpPr>
            <p:spPr bwMode="auto">
              <a:xfrm>
                <a:off x="762000" y="13716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2663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Financial Statements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corporation prepares an income statement and a balance sheet </a:t>
            </a:r>
            <a:r>
              <a:rPr lang="en-US" b="1" dirty="0" smtClean="0"/>
              <a:t>similar</a:t>
            </a:r>
            <a:r>
              <a:rPr lang="en-US" dirty="0" smtClean="0"/>
              <a:t> to those used by a proprietorship. </a:t>
            </a:r>
          </a:p>
          <a:p>
            <a:r>
              <a:rPr lang="en-US" dirty="0" smtClean="0"/>
              <a:t>A corporation also prepares a </a:t>
            </a:r>
            <a:r>
              <a:rPr lang="en-US" b="1" dirty="0" smtClean="0"/>
              <a:t>statement of stockholders’ equity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Retained Earnings Section of the Statement of Stockholders’ Equity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Chapter 16_Page 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97704"/>
            <a:ext cx="6400800" cy="3464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19800" y="4343400"/>
            <a:ext cx="3054432" cy="1015663"/>
            <a:chOff x="-694608" y="1206258"/>
            <a:chExt cx="3054432" cy="1015663"/>
          </a:xfrm>
        </p:grpSpPr>
        <p:sp>
          <p:nvSpPr>
            <p:cNvPr id="12" name="Rectangle 11"/>
            <p:cNvSpPr/>
            <p:nvPr/>
          </p:nvSpPr>
          <p:spPr>
            <a:xfrm>
              <a:off x="981792" y="1206258"/>
              <a:ext cx="13780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Increase in Retained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Earnings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694608" y="1371600"/>
              <a:ext cx="1661160" cy="365760"/>
              <a:chOff x="-389808" y="3048000"/>
              <a:chExt cx="1661160" cy="36576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-389808" y="3240024"/>
                <a:ext cx="163068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05592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57200" y="1425714"/>
            <a:ext cx="3051723" cy="2384286"/>
            <a:chOff x="762000" y="1197114"/>
            <a:chExt cx="3051723" cy="2384286"/>
          </a:xfrm>
        </p:grpSpPr>
        <p:sp>
          <p:nvSpPr>
            <p:cNvPr id="17" name="Rectangle 16"/>
            <p:cNvSpPr/>
            <p:nvPr/>
          </p:nvSpPr>
          <p:spPr>
            <a:xfrm>
              <a:off x="1143000" y="1197114"/>
              <a:ext cx="26707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Retained Earnings Section</a:t>
              </a: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762000" y="1371600"/>
              <a:ext cx="457200" cy="2209800"/>
              <a:chOff x="1066800" y="3048000"/>
              <a:chExt cx="457200" cy="22098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249680" y="3124200"/>
                <a:ext cx="274320" cy="2133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495800" y="1425714"/>
            <a:ext cx="3048000" cy="2841486"/>
            <a:chOff x="285061" y="1197114"/>
            <a:chExt cx="3048000" cy="2841486"/>
          </a:xfrm>
        </p:grpSpPr>
        <p:sp>
          <p:nvSpPr>
            <p:cNvPr id="22" name="Rectangle 21"/>
            <p:cNvSpPr/>
            <p:nvPr/>
          </p:nvSpPr>
          <p:spPr>
            <a:xfrm>
              <a:off x="1149386" y="1197114"/>
              <a:ext cx="21836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Net Income after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Federal Income Tax</a:t>
              </a:r>
            </a:p>
          </p:txBody>
        </p:sp>
        <p:grpSp>
          <p:nvGrpSpPr>
            <p:cNvPr id="23" name="Group 12"/>
            <p:cNvGrpSpPr/>
            <p:nvPr/>
          </p:nvGrpSpPr>
          <p:grpSpPr>
            <a:xfrm>
              <a:off x="285061" y="1371600"/>
              <a:ext cx="842699" cy="2667000"/>
              <a:chOff x="589861" y="3048000"/>
              <a:chExt cx="842699" cy="266700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589861" y="3124200"/>
                <a:ext cx="659819" cy="25908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40807" y="4953000"/>
            <a:ext cx="1536193" cy="1317486"/>
            <a:chOff x="749808" y="609600"/>
            <a:chExt cx="1536193" cy="1317486"/>
          </a:xfrm>
        </p:grpSpPr>
        <p:sp>
          <p:nvSpPr>
            <p:cNvPr id="32" name="Rectangle 31"/>
            <p:cNvSpPr/>
            <p:nvPr/>
          </p:nvSpPr>
          <p:spPr>
            <a:xfrm>
              <a:off x="1219201" y="1219200"/>
              <a:ext cx="1066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Ending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Balance</a:t>
              </a:r>
            </a:p>
          </p:txBody>
        </p:sp>
        <p:grpSp>
          <p:nvGrpSpPr>
            <p:cNvPr id="33" name="Group 12"/>
            <p:cNvGrpSpPr/>
            <p:nvPr/>
          </p:nvGrpSpPr>
          <p:grpSpPr>
            <a:xfrm>
              <a:off x="749808" y="609600"/>
              <a:ext cx="1002793" cy="1155192"/>
              <a:chOff x="1054608" y="2286000"/>
              <a:chExt cx="1002793" cy="1155192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1234441" y="2286000"/>
                <a:ext cx="822960" cy="990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477000" y="5181600"/>
            <a:ext cx="2667000" cy="1088886"/>
            <a:chOff x="609599" y="838200"/>
            <a:chExt cx="2667000" cy="1088886"/>
          </a:xfrm>
        </p:grpSpPr>
        <p:sp>
          <p:nvSpPr>
            <p:cNvPr id="37" name="Rectangle 36"/>
            <p:cNvSpPr/>
            <p:nvPr/>
          </p:nvSpPr>
          <p:spPr>
            <a:xfrm>
              <a:off x="1143000" y="1219200"/>
              <a:ext cx="21335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Stockholders’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Equity</a:t>
              </a:r>
            </a:p>
          </p:txBody>
        </p:sp>
        <p:grpSp>
          <p:nvGrpSpPr>
            <p:cNvPr id="38" name="Group 12"/>
            <p:cNvGrpSpPr/>
            <p:nvPr/>
          </p:nvGrpSpPr>
          <p:grpSpPr>
            <a:xfrm>
              <a:off x="609599" y="838200"/>
              <a:ext cx="518161" cy="926592"/>
              <a:chOff x="914399" y="2514600"/>
              <a:chExt cx="518161" cy="926592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914399" y="2514600"/>
                <a:ext cx="341376" cy="762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943600" y="3429000"/>
            <a:ext cx="3064459" cy="707886"/>
            <a:chOff x="-536448" y="4120146"/>
            <a:chExt cx="3064459" cy="707886"/>
          </a:xfrm>
        </p:grpSpPr>
        <p:sp>
          <p:nvSpPr>
            <p:cNvPr id="42" name="Rectangle 18"/>
            <p:cNvSpPr/>
            <p:nvPr/>
          </p:nvSpPr>
          <p:spPr>
            <a:xfrm>
              <a:off x="1216152" y="4120146"/>
              <a:ext cx="13118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Beginning Balance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-536448" y="4477512"/>
              <a:ext cx="1630680" cy="32843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835152" y="4282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52600" y="4572000"/>
            <a:ext cx="2819400" cy="1698486"/>
            <a:chOff x="-356616" y="201168"/>
            <a:chExt cx="2819400" cy="1698486"/>
          </a:xfrm>
        </p:grpSpPr>
        <p:sp>
          <p:nvSpPr>
            <p:cNvPr id="48" name="Rectangle 47"/>
            <p:cNvSpPr/>
            <p:nvPr/>
          </p:nvSpPr>
          <p:spPr>
            <a:xfrm>
              <a:off x="-356616" y="1191768"/>
              <a:ext cx="1295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Dividends Declared</a:t>
              </a:r>
            </a:p>
          </p:txBody>
        </p:sp>
        <p:grpSp>
          <p:nvGrpSpPr>
            <p:cNvPr id="49" name="Group 12"/>
            <p:cNvGrpSpPr/>
            <p:nvPr/>
          </p:nvGrpSpPr>
          <p:grpSpPr>
            <a:xfrm>
              <a:off x="762000" y="201168"/>
              <a:ext cx="1700784" cy="1536192"/>
              <a:chOff x="1066800" y="1877568"/>
              <a:chExt cx="1700784" cy="1536192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1249680" y="1877568"/>
                <a:ext cx="1517904" cy="132283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0110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16-2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 smtClean="0">
                <a:ea typeface="Times New Roman"/>
                <a:cs typeface="MyriadPro-Regular"/>
              </a:rPr>
              <a:t>	What </a:t>
            </a:r>
            <a:r>
              <a:rPr lang="en-US" dirty="0">
                <a:ea typeface="Times New Roman"/>
                <a:cs typeface="MyriadPro-Regular"/>
              </a:rPr>
              <a:t>financial information does a statement of stockholders’ equity report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The changes in a corporation’s ownership for a fiscal period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6932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16-2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 smtClean="0">
                <a:ea typeface="Times New Roman"/>
                <a:cs typeface="MyriadPro-Regular"/>
              </a:rPr>
              <a:t>	What </a:t>
            </a:r>
            <a:r>
              <a:rPr lang="en-US" dirty="0">
                <a:ea typeface="Times New Roman"/>
                <a:cs typeface="MyriadPro-Regular"/>
              </a:rPr>
              <a:t>are the two major sections of a statement of stockholders’ equity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0833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-342900">
              <a:lnSpc>
                <a:spcPct val="115000"/>
              </a:lnSpc>
            </a:pPr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Calibri"/>
                <a:cs typeface="Times New Roman"/>
              </a:rPr>
              <a:t>Capital Stock and Retained Earnings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16-2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 smtClean="0">
                <a:ea typeface="Times New Roman"/>
                <a:cs typeface="MyriadPro-Regular"/>
              </a:rPr>
              <a:t>	Where </a:t>
            </a:r>
            <a:r>
              <a:rPr lang="en-US" dirty="0">
                <a:ea typeface="Times New Roman"/>
                <a:cs typeface="MyriadPro-Regular"/>
              </a:rPr>
              <a:t>is the information found to prepare the Capital Stock section of </a:t>
            </a:r>
            <a:r>
              <a:rPr lang="en-US" dirty="0" smtClean="0">
                <a:ea typeface="Times New Roman"/>
                <a:cs typeface="MyriadPro-Regular"/>
              </a:rPr>
              <a:t>a statement </a:t>
            </a:r>
            <a:r>
              <a:rPr lang="en-US" dirty="0">
                <a:ea typeface="Times New Roman"/>
                <a:cs typeface="MyriadPro-Regular"/>
              </a:rPr>
              <a:t>of stockholders’ equity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0095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-342900">
              <a:lnSpc>
                <a:spcPct val="115000"/>
              </a:lnSpc>
            </a:pPr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R="0" lvl="0" indent="-3429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Calibri"/>
                <a:cs typeface="Times New Roman"/>
              </a:rPr>
              <a:t>In the Capital Stock general ledger account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2885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16-2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</a:t>
            </a:r>
            <a:r>
              <a:rPr lang="en-US" dirty="0" smtClean="0">
                <a:ea typeface="Times New Roman"/>
                <a:cs typeface="MyriadPro-Regular"/>
              </a:rPr>
              <a:t>	Where </a:t>
            </a:r>
            <a:r>
              <a:rPr lang="en-US" dirty="0">
                <a:ea typeface="Times New Roman"/>
                <a:cs typeface="MyriadPro-Regular"/>
              </a:rPr>
              <a:t>is the beginning balance of retained earnings found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5019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-342900">
              <a:lnSpc>
                <a:spcPct val="115000"/>
              </a:lnSpc>
            </a:pPr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R="0" lvl="0" indent="-3429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Calibri"/>
                <a:cs typeface="Times New Roman"/>
              </a:rPr>
              <a:t>The Retained Earnings amount on the unadjusted trial balance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2673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16-2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  <a:cs typeface="MyriadPro-Regular"/>
              </a:rPr>
              <a:t>5.</a:t>
            </a:r>
            <a:r>
              <a:rPr lang="en-US" dirty="0" smtClean="0">
                <a:ea typeface="Times New Roman"/>
                <a:cs typeface="MyriadPro-Regular"/>
              </a:rPr>
              <a:t>	Where </a:t>
            </a:r>
            <a:r>
              <a:rPr lang="en-US" dirty="0">
                <a:ea typeface="Times New Roman"/>
                <a:cs typeface="MyriadPro-Regular"/>
              </a:rPr>
              <a:t>is net income after federal income taxes found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0833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-342900">
              <a:lnSpc>
                <a:spcPct val="115000"/>
              </a:lnSpc>
            </a:pPr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Calibri"/>
                <a:cs typeface="Times New Roman"/>
              </a:rPr>
              <a:t>The income statement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846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16-2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1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	Prepare a balance sheet for a business organized as a corporation.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b="292"/>
          <a:stretch>
            <a:fillRect/>
          </a:stretch>
        </p:blipFill>
        <p:spPr bwMode="auto">
          <a:xfrm>
            <a:off x="0" y="0"/>
            <a:ext cx="9144000" cy="22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132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Balance Sheet Information on a Trial Balance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Chapter 16_Page 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0" y="1478280"/>
            <a:ext cx="446227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8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Assets Section </a:t>
            </a:r>
            <a:r>
              <a:rPr lang="en-US" dirty="0" smtClean="0"/>
              <a:t>of a Balance Sheet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Chapter 16_Page 487.jpg"/>
          <p:cNvPicPr>
            <a:picLocks noChangeAspect="1"/>
          </p:cNvPicPr>
          <p:nvPr/>
        </p:nvPicPr>
        <p:blipFill>
          <a:blip r:embed="rId2" cstate="print"/>
          <a:srcRect b="6202"/>
          <a:stretch>
            <a:fillRect/>
          </a:stretch>
        </p:blipFill>
        <p:spPr>
          <a:xfrm>
            <a:off x="1371600" y="2161741"/>
            <a:ext cx="6400800" cy="3404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349514"/>
            <a:ext cx="3006141" cy="1850886"/>
            <a:chOff x="762000" y="1352490"/>
            <a:chExt cx="3006141" cy="1850886"/>
          </a:xfrm>
        </p:grpSpPr>
        <p:sp>
          <p:nvSpPr>
            <p:cNvPr id="16" name="Rectangle 15"/>
            <p:cNvSpPr/>
            <p:nvPr/>
          </p:nvSpPr>
          <p:spPr>
            <a:xfrm>
              <a:off x="1097418" y="1352490"/>
              <a:ext cx="2670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Current Assets Section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762000" y="1371600"/>
              <a:ext cx="1295400" cy="1831776"/>
              <a:chOff x="1066800" y="3048000"/>
              <a:chExt cx="1295400" cy="1831776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219200" y="3203376"/>
                <a:ext cx="1143000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677339" y="1349514"/>
            <a:ext cx="1387896" cy="936486"/>
            <a:chOff x="762000" y="1352490"/>
            <a:chExt cx="1387896" cy="936486"/>
          </a:xfrm>
        </p:grpSpPr>
        <p:sp>
          <p:nvSpPr>
            <p:cNvPr id="21" name="Rectangle 20"/>
            <p:cNvSpPr/>
            <p:nvPr/>
          </p:nvSpPr>
          <p:spPr>
            <a:xfrm>
              <a:off x="1104417" y="1352490"/>
              <a:ext cx="1045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Heading</a:t>
              </a:r>
            </a:p>
          </p:txBody>
        </p:sp>
        <p:grpSp>
          <p:nvGrpSpPr>
            <p:cNvPr id="22" name="Group 12"/>
            <p:cNvGrpSpPr/>
            <p:nvPr/>
          </p:nvGrpSpPr>
          <p:grpSpPr>
            <a:xfrm>
              <a:off x="762000" y="1371600"/>
              <a:ext cx="437461" cy="917376"/>
              <a:chOff x="1066800" y="3048000"/>
              <a:chExt cx="437461" cy="91737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249680" y="3124200"/>
                <a:ext cx="254581" cy="8411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019800" y="1349514"/>
            <a:ext cx="2667000" cy="2612886"/>
            <a:chOff x="-1594104" y="1371600"/>
            <a:chExt cx="2667000" cy="2612886"/>
          </a:xfrm>
        </p:grpSpPr>
        <p:sp>
          <p:nvSpPr>
            <p:cNvPr id="26" name="Rectangle 25"/>
            <p:cNvSpPr/>
            <p:nvPr/>
          </p:nvSpPr>
          <p:spPr>
            <a:xfrm>
              <a:off x="-1594104" y="1371600"/>
              <a:ext cx="24384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Book Value of Accounts Receivable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-984504" y="1698486"/>
              <a:ext cx="2057400" cy="2286000"/>
              <a:chOff x="-679704" y="3374886"/>
              <a:chExt cx="2057400" cy="22860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-679704" y="3527286"/>
                <a:ext cx="1866898" cy="2133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971800" y="4800600"/>
            <a:ext cx="4191000" cy="1622286"/>
            <a:chOff x="-76201" y="457200"/>
            <a:chExt cx="4191000" cy="1622286"/>
          </a:xfrm>
        </p:grpSpPr>
        <p:sp>
          <p:nvSpPr>
            <p:cNvPr id="36" name="Rectangle 35"/>
            <p:cNvSpPr/>
            <p:nvPr/>
          </p:nvSpPr>
          <p:spPr>
            <a:xfrm>
              <a:off x="1143000" y="1371600"/>
              <a:ext cx="2971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Remaining Current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Asset Accounts</a:t>
              </a: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-76201" y="457200"/>
              <a:ext cx="1203961" cy="1307592"/>
              <a:chOff x="228599" y="2133600"/>
              <a:chExt cx="1203961" cy="1307592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228599" y="2133600"/>
                <a:ext cx="1066802" cy="1143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705600" y="5410200"/>
            <a:ext cx="1853184" cy="1012686"/>
            <a:chOff x="762000" y="1039368"/>
            <a:chExt cx="1853184" cy="1012686"/>
          </a:xfrm>
        </p:grpSpPr>
        <p:sp>
          <p:nvSpPr>
            <p:cNvPr id="47" name="Rectangle 46"/>
            <p:cNvSpPr/>
            <p:nvPr/>
          </p:nvSpPr>
          <p:spPr>
            <a:xfrm>
              <a:off x="1085088" y="1344168"/>
              <a:ext cx="15300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Current Assets</a:t>
              </a:r>
            </a:p>
          </p:txBody>
        </p:sp>
        <p:grpSp>
          <p:nvGrpSpPr>
            <p:cNvPr id="48" name="Group 12"/>
            <p:cNvGrpSpPr/>
            <p:nvPr/>
          </p:nvGrpSpPr>
          <p:grpSpPr>
            <a:xfrm>
              <a:off x="762000" y="1039368"/>
              <a:ext cx="365760" cy="697992"/>
              <a:chOff x="1066800" y="2715768"/>
              <a:chExt cx="365760" cy="697992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1249680" y="2715768"/>
                <a:ext cx="0" cy="48463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3118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pter 16_Page 474.jpg"/>
          <p:cNvPicPr>
            <a:picLocks noChangeAspect="1"/>
          </p:cNvPicPr>
          <p:nvPr/>
        </p:nvPicPr>
        <p:blipFill>
          <a:blip r:embed="rId2" cstate="print"/>
          <a:srcRect b="1359"/>
          <a:stretch>
            <a:fillRect/>
          </a:stretch>
        </p:blipFill>
        <p:spPr>
          <a:xfrm>
            <a:off x="4191000" y="1412594"/>
            <a:ext cx="4343400" cy="49815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an Income Statement from a </a:t>
            </a:r>
            <a:br>
              <a:rPr lang="en-US" dirty="0" smtClean="0"/>
            </a:br>
            <a:r>
              <a:rPr lang="en-US" dirty="0" smtClean="0"/>
              <a:t>Trial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Chapter 16_Page 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12596"/>
            <a:ext cx="3247263" cy="38644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Plant Assets Section </a:t>
            </a:r>
            <a:r>
              <a:rPr lang="en-US" dirty="0" smtClean="0"/>
              <a:t>of a Balance Sheet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Chapter 16_Page 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6400800" cy="2701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1648146"/>
            <a:ext cx="3015147" cy="1628454"/>
            <a:chOff x="762000" y="1343346"/>
            <a:chExt cx="3015147" cy="1628454"/>
          </a:xfrm>
        </p:grpSpPr>
        <p:sp>
          <p:nvSpPr>
            <p:cNvPr id="16" name="Rectangle 15"/>
            <p:cNvSpPr/>
            <p:nvPr/>
          </p:nvSpPr>
          <p:spPr>
            <a:xfrm>
              <a:off x="1106424" y="1343346"/>
              <a:ext cx="26707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Plant Assets Section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762000" y="1371600"/>
              <a:ext cx="533400" cy="1600200"/>
              <a:chOff x="1066800" y="3048000"/>
              <a:chExt cx="533400" cy="16002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249680" y="3124200"/>
                <a:ext cx="350520" cy="1524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019800" y="1524000"/>
            <a:ext cx="2438401" cy="2133600"/>
            <a:chOff x="707136" y="1546086"/>
            <a:chExt cx="2438401" cy="2133600"/>
          </a:xfrm>
        </p:grpSpPr>
        <p:sp>
          <p:nvSpPr>
            <p:cNvPr id="26" name="Rectangle 25"/>
            <p:cNvSpPr/>
            <p:nvPr/>
          </p:nvSpPr>
          <p:spPr>
            <a:xfrm>
              <a:off x="1088137" y="1546086"/>
              <a:ext cx="2057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Book Value of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Office Equipment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707136" y="1698486"/>
              <a:ext cx="365760" cy="1981200"/>
              <a:chOff x="1011936" y="3374886"/>
              <a:chExt cx="365760" cy="19812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1011936" y="3527286"/>
                <a:ext cx="175258" cy="18288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950207" y="4343400"/>
            <a:ext cx="2831593" cy="1610166"/>
            <a:chOff x="749808" y="161544"/>
            <a:chExt cx="2831593" cy="1610166"/>
          </a:xfrm>
        </p:grpSpPr>
        <p:sp>
          <p:nvSpPr>
            <p:cNvPr id="31" name="Rectangle 30"/>
            <p:cNvSpPr/>
            <p:nvPr/>
          </p:nvSpPr>
          <p:spPr>
            <a:xfrm>
              <a:off x="1143001" y="1371600"/>
              <a:ext cx="2209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Plant Assets</a:t>
              </a:r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749808" y="161544"/>
              <a:ext cx="2831593" cy="1603248"/>
              <a:chOff x="1054608" y="1837944"/>
              <a:chExt cx="2831593" cy="1603248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1249680" y="1837944"/>
                <a:ext cx="2636521" cy="143865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705600" y="4556760"/>
            <a:ext cx="1904999" cy="1396806"/>
            <a:chOff x="762000" y="374904"/>
            <a:chExt cx="1904999" cy="1396806"/>
          </a:xfrm>
        </p:grpSpPr>
        <p:sp>
          <p:nvSpPr>
            <p:cNvPr id="36" name="Rectangle 35"/>
            <p:cNvSpPr/>
            <p:nvPr/>
          </p:nvSpPr>
          <p:spPr>
            <a:xfrm>
              <a:off x="1143000" y="1371600"/>
              <a:ext cx="1523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Assets</a:t>
              </a: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762000" y="374904"/>
              <a:ext cx="365760" cy="1389888"/>
              <a:chOff x="1066800" y="2051304"/>
              <a:chExt cx="365760" cy="1389888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1258823" y="2051304"/>
                <a:ext cx="0" cy="128016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450848" y="4114800"/>
            <a:ext cx="4492752" cy="2146542"/>
            <a:chOff x="-801624" y="-94488"/>
            <a:chExt cx="4492752" cy="2146542"/>
          </a:xfrm>
        </p:grpSpPr>
        <p:sp>
          <p:nvSpPr>
            <p:cNvPr id="47" name="Rectangle 46"/>
            <p:cNvSpPr/>
            <p:nvPr/>
          </p:nvSpPr>
          <p:spPr>
            <a:xfrm>
              <a:off x="-801624" y="1344168"/>
              <a:ext cx="22067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Book Value of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Store Equipment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48" name="Group 12"/>
            <p:cNvGrpSpPr/>
            <p:nvPr/>
          </p:nvGrpSpPr>
          <p:grpSpPr>
            <a:xfrm>
              <a:off x="762000" y="-94488"/>
              <a:ext cx="2929128" cy="1831848"/>
              <a:chOff x="1066800" y="1581912"/>
              <a:chExt cx="2929128" cy="183184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1249680" y="1581912"/>
                <a:ext cx="2746248" cy="161848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6002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Liabilities Section of a Balance 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Liabilities are classified according to the length of time until they are due. </a:t>
            </a:r>
          </a:p>
          <a:p>
            <a:r>
              <a:rPr lang="en-US" dirty="0" smtClean="0"/>
              <a:t>Liabilities due within a short time, usually within a year, are called </a:t>
            </a:r>
            <a:r>
              <a:rPr lang="en-US" b="1" dirty="0" smtClean="0">
                <a:solidFill>
                  <a:srgbClr val="0070C0"/>
                </a:solidFill>
              </a:rPr>
              <a:t>current liabilities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Liabilities owed for more than a year are called </a:t>
            </a:r>
            <a:r>
              <a:rPr lang="en-US" b="1" dirty="0" smtClean="0">
                <a:solidFill>
                  <a:srgbClr val="0070C0"/>
                </a:solidFill>
              </a:rPr>
              <a:t>long-term liabilities</a:t>
            </a:r>
            <a:r>
              <a:rPr lang="en-US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310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hapter 16_Page 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6400800" cy="4026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Liabilities Section </a:t>
            </a:r>
            <a:r>
              <a:rPr lang="en-US" dirty="0" smtClean="0"/>
              <a:t>of a Balance Sheet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2895601" y="2105346"/>
            <a:ext cx="6248399" cy="714054"/>
            <a:chOff x="-3461852" y="1343346"/>
            <a:chExt cx="6248399" cy="714054"/>
          </a:xfrm>
        </p:grpSpPr>
        <p:sp>
          <p:nvSpPr>
            <p:cNvPr id="16" name="Rectangle 15"/>
            <p:cNvSpPr/>
            <p:nvPr/>
          </p:nvSpPr>
          <p:spPr>
            <a:xfrm>
              <a:off x="1106424" y="1343346"/>
              <a:ext cx="1680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Liabilities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grpSp>
          <p:nvGrpSpPr>
            <p:cNvPr id="10" name="Group 12"/>
            <p:cNvGrpSpPr/>
            <p:nvPr/>
          </p:nvGrpSpPr>
          <p:grpSpPr>
            <a:xfrm>
              <a:off x="-3461852" y="1371600"/>
              <a:ext cx="4589612" cy="685800"/>
              <a:chOff x="-3157052" y="3048000"/>
              <a:chExt cx="4589612" cy="6858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-3157052" y="3200400"/>
                <a:ext cx="4419599" cy="533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15" name="Group 34"/>
          <p:cNvGrpSpPr/>
          <p:nvPr/>
        </p:nvGrpSpPr>
        <p:grpSpPr>
          <a:xfrm>
            <a:off x="6858000" y="5020235"/>
            <a:ext cx="2286001" cy="707886"/>
            <a:chOff x="268940" y="1371600"/>
            <a:chExt cx="2286001" cy="707886"/>
          </a:xfrm>
        </p:grpSpPr>
        <p:sp>
          <p:nvSpPr>
            <p:cNvPr id="36" name="Rectangle 35"/>
            <p:cNvSpPr/>
            <p:nvPr/>
          </p:nvSpPr>
          <p:spPr>
            <a:xfrm>
              <a:off x="1143001" y="1371600"/>
              <a:ext cx="14119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Liabilities 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268940" y="1399032"/>
              <a:ext cx="858820" cy="365760"/>
              <a:chOff x="573740" y="3075432"/>
              <a:chExt cx="858820" cy="36576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573740" y="3285744"/>
                <a:ext cx="685083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352800" y="3097305"/>
            <a:ext cx="1905000" cy="2057400"/>
            <a:chOff x="3352800" y="3097305"/>
            <a:chExt cx="1905000" cy="2057400"/>
          </a:xfrm>
        </p:grpSpPr>
        <p:sp>
          <p:nvSpPr>
            <p:cNvPr id="41" name="Right Bracket 40"/>
            <p:cNvSpPr/>
            <p:nvPr/>
          </p:nvSpPr>
          <p:spPr>
            <a:xfrm>
              <a:off x="3352800" y="3097305"/>
              <a:ext cx="152400" cy="2057400"/>
            </a:xfrm>
            <a:prstGeom prst="righ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ket 41"/>
            <p:cNvSpPr/>
            <p:nvPr/>
          </p:nvSpPr>
          <p:spPr>
            <a:xfrm flipH="1">
              <a:off x="5105400" y="3097305"/>
              <a:ext cx="152400" cy="2057400"/>
            </a:xfrm>
            <a:prstGeom prst="righ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536575" y="3962400"/>
              <a:ext cx="155448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783105" y="3962400"/>
            <a:ext cx="3227295" cy="2298942"/>
            <a:chOff x="3783105" y="3962400"/>
            <a:chExt cx="3227295" cy="229894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962400" y="3962400"/>
              <a:ext cx="0" cy="18288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114800" y="5553456"/>
              <a:ext cx="2895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Account Title and Amount of Each Current Liability</a:t>
              </a: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3783105" y="558088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7604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Stockholders’ Equity Section </a:t>
            </a:r>
            <a:r>
              <a:rPr lang="en-US" dirty="0" smtClean="0"/>
              <a:t>of a Balance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Chapter 16_Page 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6400800" cy="2750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1440954"/>
            <a:ext cx="2670723" cy="2460486"/>
            <a:chOff x="-910677" y="1044714"/>
            <a:chExt cx="2670723" cy="2460486"/>
          </a:xfrm>
        </p:grpSpPr>
        <p:sp>
          <p:nvSpPr>
            <p:cNvPr id="16" name="Rectangle 15"/>
            <p:cNvSpPr/>
            <p:nvPr/>
          </p:nvSpPr>
          <p:spPr>
            <a:xfrm>
              <a:off x="-910677" y="1044714"/>
              <a:ext cx="26707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Stockholders’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Equity Section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762000" y="1371600"/>
              <a:ext cx="457200" cy="2133600"/>
              <a:chOff x="1066800" y="3048000"/>
              <a:chExt cx="457200" cy="21336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249680" y="3124200"/>
                <a:ext cx="274320" cy="2057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715000" y="1743456"/>
            <a:ext cx="2743200" cy="2295144"/>
            <a:chOff x="234696" y="1674102"/>
            <a:chExt cx="2743200" cy="2295144"/>
          </a:xfrm>
        </p:grpSpPr>
        <p:sp>
          <p:nvSpPr>
            <p:cNvPr id="26" name="Rectangle 25"/>
            <p:cNvSpPr/>
            <p:nvPr/>
          </p:nvSpPr>
          <p:spPr>
            <a:xfrm>
              <a:off x="1064681" y="1674102"/>
              <a:ext cx="19132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Capital Stock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234696" y="1698486"/>
              <a:ext cx="838200" cy="2270760"/>
              <a:chOff x="539496" y="3374886"/>
              <a:chExt cx="838200" cy="227076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539496" y="3527286"/>
                <a:ext cx="647698" cy="211836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855207" y="4800600"/>
            <a:ext cx="2907793" cy="1371600"/>
            <a:chOff x="749808" y="707886"/>
            <a:chExt cx="2907793" cy="1371600"/>
          </a:xfrm>
        </p:grpSpPr>
        <p:sp>
          <p:nvSpPr>
            <p:cNvPr id="31" name="Rectangle 30"/>
            <p:cNvSpPr/>
            <p:nvPr/>
          </p:nvSpPr>
          <p:spPr>
            <a:xfrm>
              <a:off x="1143001" y="1371600"/>
              <a:ext cx="2514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Liabilities and Stockholders’ Equity</a:t>
              </a:r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749808" y="707886"/>
              <a:ext cx="365760" cy="1056906"/>
              <a:chOff x="1054608" y="2384286"/>
              <a:chExt cx="365760" cy="105690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1249680" y="2384286"/>
                <a:ext cx="0" cy="914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286000" y="4572000"/>
            <a:ext cx="3581400" cy="1600200"/>
            <a:chOff x="-1347216" y="451854"/>
            <a:chExt cx="3581400" cy="1600200"/>
          </a:xfrm>
        </p:grpSpPr>
        <p:sp>
          <p:nvSpPr>
            <p:cNvPr id="47" name="Rectangle 46"/>
            <p:cNvSpPr/>
            <p:nvPr/>
          </p:nvSpPr>
          <p:spPr>
            <a:xfrm>
              <a:off x="-1347216" y="1344168"/>
              <a:ext cx="21396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Stockholders’ Equity</a:t>
              </a:r>
            </a:p>
          </p:txBody>
        </p:sp>
        <p:grpSp>
          <p:nvGrpSpPr>
            <p:cNvPr id="48" name="Group 12"/>
            <p:cNvGrpSpPr/>
            <p:nvPr/>
          </p:nvGrpSpPr>
          <p:grpSpPr>
            <a:xfrm>
              <a:off x="762000" y="451854"/>
              <a:ext cx="1472184" cy="1285506"/>
              <a:chOff x="1066800" y="2128254"/>
              <a:chExt cx="1472184" cy="1285506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1249680" y="2128254"/>
                <a:ext cx="1289304" cy="107214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29400" y="3505200"/>
            <a:ext cx="2514600" cy="1295400"/>
            <a:chOff x="6629400" y="3505200"/>
            <a:chExt cx="2514600" cy="1295400"/>
          </a:xfrm>
        </p:grpSpPr>
        <p:cxnSp>
          <p:nvCxnSpPr>
            <p:cNvPr id="57" name="Straight Arrow Connector 56"/>
            <p:cNvCxnSpPr/>
            <p:nvPr/>
          </p:nvCxnSpPr>
          <p:spPr>
            <a:xfrm flipH="1">
              <a:off x="6705600" y="3886200"/>
              <a:ext cx="1143000" cy="914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6629400" y="3505200"/>
              <a:ext cx="2514600" cy="860286"/>
              <a:chOff x="-304801" y="1219200"/>
              <a:chExt cx="2514600" cy="8602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143000" y="1371600"/>
                <a:ext cx="10667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dirty="0" smtClean="0">
                    <a:solidFill>
                      <a:srgbClr val="0070C0"/>
                    </a:solidFill>
                  </a:rPr>
                  <a:t>Double</a:t>
                </a:r>
                <a:br>
                  <a:rPr lang="en-US" sz="2000" dirty="0" smtClean="0">
                    <a:solidFill>
                      <a:srgbClr val="0070C0"/>
                    </a:solidFill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Rule</a:t>
                </a:r>
              </a:p>
            </p:txBody>
          </p:sp>
          <p:grpSp>
            <p:nvGrpSpPr>
              <p:cNvPr id="37" name="Group 12"/>
              <p:cNvGrpSpPr/>
              <p:nvPr/>
            </p:nvGrpSpPr>
            <p:grpSpPr>
              <a:xfrm>
                <a:off x="-304801" y="1219200"/>
                <a:ext cx="1432561" cy="545592"/>
                <a:chOff x="-1" y="2895600"/>
                <a:chExt cx="1432561" cy="545592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 flipV="1">
                  <a:off x="-1" y="2895600"/>
                  <a:ext cx="1295402" cy="381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7"/>
                <p:cNvSpPr>
                  <a:spLocks noChangeArrowheads="1"/>
                </p:cNvSpPr>
                <p:nvPr/>
              </p:nvSpPr>
              <p:spPr bwMode="auto">
                <a:xfrm>
                  <a:off x="1066800" y="3075432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6</a:t>
                  </a:r>
                </a:p>
              </p:txBody>
            </p:sp>
          </p:grpSp>
        </p:grpSp>
      </p:grpSp>
      <p:grpSp>
        <p:nvGrpSpPr>
          <p:cNvPr id="67" name="Group 66"/>
          <p:cNvGrpSpPr/>
          <p:nvPr/>
        </p:nvGrpSpPr>
        <p:grpSpPr>
          <a:xfrm>
            <a:off x="4280036" y="1440954"/>
            <a:ext cx="1551504" cy="2932926"/>
            <a:chOff x="4280036" y="1440954"/>
            <a:chExt cx="1551504" cy="2932926"/>
          </a:xfrm>
        </p:grpSpPr>
        <p:grpSp>
          <p:nvGrpSpPr>
            <p:cNvPr id="66" name="Group 65"/>
            <p:cNvGrpSpPr/>
            <p:nvPr/>
          </p:nvGrpSpPr>
          <p:grpSpPr>
            <a:xfrm>
              <a:off x="4477870" y="1996440"/>
              <a:ext cx="563880" cy="2377440"/>
              <a:chOff x="4373880" y="1996440"/>
              <a:chExt cx="685800" cy="237744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373880" y="4373880"/>
                <a:ext cx="68580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4373880" y="1996440"/>
                <a:ext cx="0" cy="237744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4663592" y="1440954"/>
              <a:ext cx="11679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Retained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Earnings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280036" y="17678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375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pter 16_Page 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6608" y="159861"/>
            <a:ext cx="4472002" cy="6217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Completed </a:t>
            </a:r>
            <a:br>
              <a:rPr lang="en-US" dirty="0" smtClean="0"/>
            </a:br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640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Supporting Schedules for a Balance Sheet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report prepared to give details about an item on a principal financial statement is called a </a:t>
            </a:r>
            <a:r>
              <a:rPr lang="en-US" b="1" dirty="0" smtClean="0">
                <a:solidFill>
                  <a:srgbClr val="0070C0"/>
                </a:solidFill>
              </a:rPr>
              <a:t>supporting schedule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Schedule of Accounts Receivable</a:t>
            </a:r>
          </a:p>
          <a:p>
            <a:r>
              <a:rPr lang="en-US" dirty="0" smtClean="0"/>
              <a:t>Schedule of Accounts Payable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977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16-3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 smtClean="0">
                <a:ea typeface="Times New Roman"/>
                <a:cs typeface="MyriadPro-Regular"/>
              </a:rPr>
              <a:t>	How </a:t>
            </a:r>
            <a:r>
              <a:rPr lang="en-US" dirty="0">
                <a:ea typeface="Times New Roman"/>
                <a:cs typeface="MyriadPro-Regular"/>
              </a:rPr>
              <a:t>does </a:t>
            </a:r>
            <a:r>
              <a:rPr lang="en-US" dirty="0" err="1">
                <a:ea typeface="Times New Roman"/>
                <a:cs typeface="MyriadPro-Regular"/>
              </a:rPr>
              <a:t>ThreeGreen</a:t>
            </a:r>
            <a:r>
              <a:rPr lang="en-US" dirty="0">
                <a:ea typeface="Times New Roman"/>
                <a:cs typeface="MyriadPro-Regular"/>
              </a:rPr>
              <a:t> classify its assets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514600"/>
            <a:ext cx="7315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Current assets and plant assets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3907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16-3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 smtClean="0">
                <a:ea typeface="Times New Roman"/>
                <a:cs typeface="MyriadPro-Regular"/>
              </a:rPr>
              <a:t>	What </a:t>
            </a:r>
            <a:r>
              <a:rPr lang="en-US" dirty="0">
                <a:ea typeface="Times New Roman"/>
                <a:cs typeface="MyriadPro-Regular"/>
              </a:rPr>
              <a:t>three items are listed on the balance sheet for an account having a related contra asset account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ea typeface="Calibri"/>
                <a:cs typeface="Times New Roman"/>
              </a:rPr>
              <a:t>The balance of the asset account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ea typeface="Calibri"/>
                <a:cs typeface="Times New Roman"/>
              </a:rPr>
              <a:t>The balance of the contra asset account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ea typeface="Calibri"/>
                <a:cs typeface="Times New Roman"/>
              </a:rPr>
              <a:t>The book value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5026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16-3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ea typeface="Times New Roman"/>
                <a:cs typeface="MyriadPro-Regular"/>
              </a:rPr>
              <a:t>	What is an example of a long-term liability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399" y="2971800"/>
            <a:ext cx="7315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Mortgage payable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052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16-3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</a:t>
            </a:r>
            <a:r>
              <a:rPr lang="en-US" dirty="0">
                <a:ea typeface="Times New Roman"/>
                <a:cs typeface="MyriadPro-Regular"/>
              </a:rPr>
              <a:t>	Where are the amounts obtained for the Stockholders’ Equity section of the balance sheet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From the statement of stockholders’ equity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5968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Operating Revenue Section of an Income Statement for a Merchandising Business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revenue earned </a:t>
            </a:r>
            <a:r>
              <a:rPr lang="en-US" dirty="0" smtClean="0"/>
              <a:t>by a business from its </a:t>
            </a:r>
            <a:r>
              <a:rPr lang="en-US" b="1" dirty="0" smtClean="0"/>
              <a:t>normal business operations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rgbClr val="0070C0"/>
                </a:solidFill>
              </a:rPr>
              <a:t>operating revenue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amount of </a:t>
            </a:r>
            <a:r>
              <a:rPr lang="en-US" b="1" dirty="0" smtClean="0"/>
              <a:t>sales, less</a:t>
            </a:r>
            <a:r>
              <a:rPr lang="en-US" dirty="0" smtClean="0"/>
              <a:t> sales discounts and sales returns and allowances, is called </a:t>
            </a:r>
            <a:r>
              <a:rPr lang="en-US" b="1" dirty="0" smtClean="0">
                <a:solidFill>
                  <a:srgbClr val="0070C0"/>
                </a:solidFill>
              </a:rPr>
              <a:t>net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sales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16-3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5.</a:t>
            </a:r>
            <a:r>
              <a:rPr lang="en-US" dirty="0">
                <a:ea typeface="Times New Roman"/>
                <a:cs typeface="MyriadPro-Regular"/>
              </a:rPr>
              <a:t>	What are two supporting schedules that might accompany a balance sheet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Schedule of accounts payable and schedule of accounts receivable 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795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16-3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1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/>
              <a:t> 	</a:t>
            </a:r>
            <a:r>
              <a:rPr lang="en-US" sz="2400" dirty="0" smtClean="0"/>
              <a:t>Prepare closing entries.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021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Entries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corporation records four closing entries:</a:t>
            </a:r>
          </a:p>
          <a:p>
            <a:pPr marL="798513" lvl="1" indent="-341313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1.	</a:t>
            </a:r>
            <a:r>
              <a:rPr lang="en-US" dirty="0" smtClean="0"/>
              <a:t>A closing entry for income statement accounts with credit balances (revenue and contra-cost accounts). (S)</a:t>
            </a:r>
          </a:p>
          <a:p>
            <a:pPr marL="798513" lvl="1" indent="-341313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	</a:t>
            </a:r>
            <a:r>
              <a:rPr lang="en-US" dirty="0" smtClean="0"/>
              <a:t>A closing entry for income statement accounts with debit balances (cost, contra revenue, and expense accounts). (E)</a:t>
            </a:r>
          </a:p>
          <a:p>
            <a:pPr marL="798513" lvl="1" indent="-341313">
              <a:buNone/>
            </a:pPr>
            <a:r>
              <a:rPr lang="en-US" b="1" dirty="0" smtClean="0">
                <a:solidFill>
                  <a:srgbClr val="0070C0"/>
                </a:solidFill>
              </a:rPr>
              <a:t>3.	</a:t>
            </a:r>
            <a:r>
              <a:rPr lang="en-US" dirty="0" smtClean="0"/>
              <a:t>A closing entry to record net income or net loss in the Retained Earnings account and close the Income Summary account. (N)</a:t>
            </a:r>
          </a:p>
          <a:p>
            <a:pPr marL="798513" lvl="1" indent="-341313">
              <a:buNone/>
            </a:pPr>
            <a:r>
              <a:rPr lang="en-US" b="1" dirty="0" smtClean="0">
                <a:solidFill>
                  <a:srgbClr val="0070C0"/>
                </a:solidFill>
              </a:rPr>
              <a:t>4.	</a:t>
            </a:r>
            <a:r>
              <a:rPr lang="en-US" dirty="0" smtClean="0"/>
              <a:t>A closing entry for the Dividends account. (D)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512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7200" y="2209800"/>
            <a:ext cx="82296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3069575"/>
            <a:ext cx="411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490663" algn="dec"/>
              </a:tabLst>
            </a:pPr>
            <a:r>
              <a:rPr lang="en-US" sz="2000" dirty="0" smtClean="0"/>
              <a:t>Credit</a:t>
            </a:r>
          </a:p>
          <a:p>
            <a:pPr algn="ctr">
              <a:tabLst>
                <a:tab pos="1490663" algn="dec"/>
              </a:tabLst>
            </a:pPr>
            <a:r>
              <a:rPr lang="en-US" sz="2000" dirty="0" smtClean="0"/>
              <a:t>Revenue -- If revenue is greater than expenses…</a:t>
            </a:r>
          </a:p>
          <a:p>
            <a:pPr algn="ctr">
              <a:tabLst>
                <a:tab pos="1490663" algn="dec"/>
              </a:tabLst>
            </a:pPr>
            <a:endParaRPr lang="en-US" sz="2000" dirty="0" smtClean="0"/>
          </a:p>
          <a:p>
            <a:pPr algn="ctr">
              <a:tabLst>
                <a:tab pos="1490663" algn="dec"/>
              </a:tabLst>
            </a:pPr>
            <a:r>
              <a:rPr lang="en-US" sz="2000" dirty="0" smtClean="0"/>
              <a:t>(The credit balance is the net income)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069575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490663" algn="dec"/>
              </a:tabLst>
            </a:pPr>
            <a:r>
              <a:rPr lang="en-US" sz="2000" dirty="0" smtClean="0"/>
              <a:t>Debit</a:t>
            </a:r>
          </a:p>
          <a:p>
            <a:pPr algn="ctr">
              <a:tabLst>
                <a:tab pos="1490663" algn="dec"/>
              </a:tabLst>
            </a:pPr>
            <a:r>
              <a:rPr lang="en-US" sz="2000" dirty="0" smtClean="0"/>
              <a:t>Expenses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9483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Income Summary Account after Adjusting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49"/>
          <p:cNvGrpSpPr/>
          <p:nvPr/>
        </p:nvGrpSpPr>
        <p:grpSpPr>
          <a:xfrm>
            <a:off x="457200" y="2589039"/>
            <a:ext cx="8229600" cy="1413474"/>
            <a:chOff x="2743200" y="3653409"/>
            <a:chExt cx="3870958" cy="1413474"/>
          </a:xfrm>
        </p:grpSpPr>
        <p:grpSp>
          <p:nvGrpSpPr>
            <p:cNvPr id="24" name="Group 55"/>
            <p:cNvGrpSpPr/>
            <p:nvPr/>
          </p:nvGrpSpPr>
          <p:grpSpPr>
            <a:xfrm>
              <a:off x="2743200" y="3653409"/>
              <a:ext cx="3870958" cy="1413474"/>
              <a:chOff x="5672999" y="2520232"/>
              <a:chExt cx="3594587" cy="141347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030202" y="2520232"/>
                <a:ext cx="28712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Income Summary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5672999" y="3019306"/>
                <a:ext cx="35945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470293" y="3019306"/>
                <a:ext cx="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4678680" y="4150660"/>
              <a:ext cx="18592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07687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304800" y="2217286"/>
            <a:ext cx="54864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Entry for Accounts with Credit Balances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761744" y="2160495"/>
            <a:ext cx="5562601" cy="1039905"/>
            <a:chOff x="1828800" y="2160495"/>
            <a:chExt cx="5562601" cy="1039905"/>
          </a:xfrm>
        </p:grpSpPr>
        <p:grpSp>
          <p:nvGrpSpPr>
            <p:cNvPr id="14344" name="Group 72"/>
            <p:cNvGrpSpPr/>
            <p:nvPr/>
          </p:nvGrpSpPr>
          <p:grpSpPr>
            <a:xfrm>
              <a:off x="1828800" y="2160495"/>
              <a:ext cx="5486400" cy="1001101"/>
              <a:chOff x="2667000" y="2739009"/>
              <a:chExt cx="3733800" cy="1001101"/>
            </a:xfrm>
          </p:grpSpPr>
          <p:grpSp>
            <p:nvGrpSpPr>
              <p:cNvPr id="14345" name="Group 17"/>
              <p:cNvGrpSpPr/>
              <p:nvPr/>
            </p:nvGrpSpPr>
            <p:grpSpPr>
              <a:xfrm>
                <a:off x="2667000" y="2739009"/>
                <a:ext cx="3733800" cy="1001101"/>
                <a:chOff x="5605505" y="1667685"/>
                <a:chExt cx="3733800" cy="1001101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05505" y="2025134"/>
                  <a:ext cx="19354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286000" algn="dec"/>
                    </a:tabLst>
                  </a:pPr>
                  <a:r>
                    <a:rPr lang="en-US" dirty="0" smtClean="0"/>
                    <a:t>Closing	632,371.75</a:t>
                  </a:r>
                </a:p>
              </p:txBody>
            </p:sp>
            <p:grpSp>
              <p:nvGrpSpPr>
                <p:cNvPr id="14346" name="Group 53"/>
                <p:cNvGrpSpPr/>
                <p:nvPr/>
              </p:nvGrpSpPr>
              <p:grpSpPr>
                <a:xfrm>
                  <a:off x="5681705" y="1667685"/>
                  <a:ext cx="3657600" cy="1001101"/>
                  <a:chOff x="5681705" y="1667685"/>
                  <a:chExt cx="3657600" cy="1001101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6087036" y="1667685"/>
                    <a:ext cx="287126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Sales</a:t>
                    </a: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7512034" y="2028706"/>
                    <a:ext cx="0" cy="6400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Rectangle 74"/>
              <p:cNvSpPr/>
              <p:nvPr/>
            </p:nvSpPr>
            <p:spPr>
              <a:xfrm>
                <a:off x="4581356" y="3101790"/>
                <a:ext cx="18194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347" name="Group 80"/>
            <p:cNvGrpSpPr/>
            <p:nvPr/>
          </p:nvGrpSpPr>
          <p:grpSpPr>
            <a:xfrm>
              <a:off x="4569312" y="2523565"/>
              <a:ext cx="2822089" cy="676835"/>
              <a:chOff x="1950721" y="1456765"/>
              <a:chExt cx="1965959" cy="163426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057400" y="2783251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dirty="0" smtClean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950721" y="1456765"/>
                <a:ext cx="191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286000" algn="dec"/>
                  </a:tabLst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Bal.	 632,371.75</a:t>
                </a:r>
              </a:p>
              <a:p>
                <a:pPr>
                  <a:tabLst>
                    <a:tab pos="2286000" algn="dec"/>
                  </a:tabLst>
                </a:pPr>
                <a:r>
                  <a:rPr lang="en-US" i="1" dirty="0" smtClean="0"/>
                  <a:t>(New Bal.	0.00)</a:t>
                </a:r>
                <a:endParaRPr lang="en-US" dirty="0" smtClean="0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1752600" y="3455895"/>
            <a:ext cx="5562601" cy="1039905"/>
            <a:chOff x="1828800" y="2160495"/>
            <a:chExt cx="5562601" cy="1039905"/>
          </a:xfrm>
        </p:grpSpPr>
        <p:grpSp>
          <p:nvGrpSpPr>
            <p:cNvPr id="93" name="Group 72"/>
            <p:cNvGrpSpPr/>
            <p:nvPr/>
          </p:nvGrpSpPr>
          <p:grpSpPr>
            <a:xfrm>
              <a:off x="1828800" y="2160495"/>
              <a:ext cx="5486400" cy="1001101"/>
              <a:chOff x="2667000" y="2739009"/>
              <a:chExt cx="3733800" cy="1001101"/>
            </a:xfrm>
          </p:grpSpPr>
          <p:grpSp>
            <p:nvGrpSpPr>
              <p:cNvPr id="97" name="Group 17"/>
              <p:cNvGrpSpPr/>
              <p:nvPr/>
            </p:nvGrpSpPr>
            <p:grpSpPr>
              <a:xfrm>
                <a:off x="2667000" y="2739009"/>
                <a:ext cx="3733800" cy="1001101"/>
                <a:chOff x="5605505" y="1667685"/>
                <a:chExt cx="3733800" cy="1001101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605505" y="2025134"/>
                  <a:ext cx="19354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tabLst>
                      <a:tab pos="2286000" algn="dec"/>
                    </a:tabLst>
                  </a:pP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Adj. (mdse inv.)	5,648.44</a:t>
                  </a:r>
                </a:p>
              </p:txBody>
            </p:sp>
            <p:grpSp>
              <p:nvGrpSpPr>
                <p:cNvPr id="100" name="Group 53"/>
                <p:cNvGrpSpPr/>
                <p:nvPr/>
              </p:nvGrpSpPr>
              <p:grpSpPr>
                <a:xfrm>
                  <a:off x="5681705" y="1667685"/>
                  <a:ext cx="3657600" cy="1001101"/>
                  <a:chOff x="5681705" y="1667685"/>
                  <a:chExt cx="3657600" cy="1001101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6087036" y="1667685"/>
                    <a:ext cx="287126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Income Summary</a:t>
                    </a:r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7512034" y="2028706"/>
                    <a:ext cx="0" cy="6400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8" name="Rectangle 97"/>
              <p:cNvSpPr/>
              <p:nvPr/>
            </p:nvSpPr>
            <p:spPr>
              <a:xfrm>
                <a:off x="4581356" y="3101790"/>
                <a:ext cx="18194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4" name="Group 80"/>
            <p:cNvGrpSpPr/>
            <p:nvPr/>
          </p:nvGrpSpPr>
          <p:grpSpPr>
            <a:xfrm>
              <a:off x="4569312" y="2523565"/>
              <a:ext cx="2822089" cy="676835"/>
              <a:chOff x="1950721" y="1456765"/>
              <a:chExt cx="1965959" cy="1634263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057400" y="2783251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dirty="0" smtClean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50721" y="1456765"/>
                <a:ext cx="1912877" cy="156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286000" algn="dec"/>
                  </a:tabLst>
                </a:pPr>
                <a:r>
                  <a:rPr lang="en-US" dirty="0" smtClean="0"/>
                  <a:t>Closing	635,345.90</a:t>
                </a:r>
              </a:p>
              <a:p>
                <a:pPr algn="ctr">
                  <a:tabLst>
                    <a:tab pos="2286000" algn="dec"/>
                  </a:tabLst>
                </a:pPr>
                <a:r>
                  <a:rPr lang="en-US" dirty="0" smtClean="0"/>
                  <a:t>(credit accounts)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686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Closing Entry for Accounts with Credit Balances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 descr="Chapter 16_Page 49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8802" y="1447800"/>
            <a:ext cx="4900070" cy="2743200"/>
          </a:xfrm>
          <a:prstGeom prst="rect">
            <a:avLst/>
          </a:prstGeom>
        </p:spPr>
      </p:pic>
      <p:pic>
        <p:nvPicPr>
          <p:cNvPr id="7" name="Picture 6" descr="Chapter 16_Page 495_2.jpg"/>
          <p:cNvPicPr>
            <a:picLocks noChangeAspect="1"/>
          </p:cNvPicPr>
          <p:nvPr/>
        </p:nvPicPr>
        <p:blipFill>
          <a:blip r:embed="rId3" cstate="print"/>
          <a:srcRect t="6130" b="7663"/>
          <a:stretch>
            <a:fillRect/>
          </a:stretch>
        </p:blipFill>
        <p:spPr>
          <a:xfrm>
            <a:off x="2328672" y="4323820"/>
            <a:ext cx="5943600" cy="1867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2672" y="4023791"/>
            <a:ext cx="1466088" cy="1005409"/>
            <a:chOff x="762000" y="1343849"/>
            <a:chExt cx="1466088" cy="1005409"/>
          </a:xfrm>
        </p:grpSpPr>
        <p:sp>
          <p:nvSpPr>
            <p:cNvPr id="18" name="Rectangle 17"/>
            <p:cNvSpPr/>
            <p:nvPr/>
          </p:nvSpPr>
          <p:spPr>
            <a:xfrm>
              <a:off x="1085087" y="1343849"/>
              <a:ext cx="1143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Heading</a:t>
              </a:r>
            </a:p>
          </p:txBody>
        </p:sp>
        <p:grpSp>
          <p:nvGrpSpPr>
            <p:cNvPr id="19" name="Group 12"/>
            <p:cNvGrpSpPr/>
            <p:nvPr/>
          </p:nvGrpSpPr>
          <p:grpSpPr>
            <a:xfrm>
              <a:off x="762000" y="1371600"/>
              <a:ext cx="365760" cy="977658"/>
              <a:chOff x="1066800" y="3048000"/>
              <a:chExt cx="365760" cy="97765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249680" y="3124200"/>
                <a:ext cx="121920" cy="90145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328672" y="4017264"/>
            <a:ext cx="990600" cy="1179576"/>
            <a:chOff x="762000" y="1349514"/>
            <a:chExt cx="990600" cy="1179576"/>
          </a:xfrm>
        </p:grpSpPr>
        <p:sp>
          <p:nvSpPr>
            <p:cNvPr id="23" name="Rectangle 22"/>
            <p:cNvSpPr/>
            <p:nvPr/>
          </p:nvSpPr>
          <p:spPr>
            <a:xfrm>
              <a:off x="1077735" y="1349514"/>
              <a:ext cx="6748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Date</a:t>
              </a: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762000" y="1371600"/>
              <a:ext cx="365760" cy="1157490"/>
              <a:chOff x="1066800" y="3048000"/>
              <a:chExt cx="365760" cy="115749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219200" y="3199650"/>
                <a:ext cx="182880" cy="100584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76200" y="5715000"/>
            <a:ext cx="3142487" cy="707886"/>
            <a:chOff x="-304800" y="1371600"/>
            <a:chExt cx="3142487" cy="707886"/>
          </a:xfrm>
        </p:grpSpPr>
        <p:sp>
          <p:nvSpPr>
            <p:cNvPr id="38" name="Rectangle 37"/>
            <p:cNvSpPr/>
            <p:nvPr/>
          </p:nvSpPr>
          <p:spPr>
            <a:xfrm>
              <a:off x="-304800" y="1371600"/>
              <a:ext cx="2057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Credit to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Income Summary</a:t>
              </a:r>
            </a:p>
          </p:txBody>
        </p:sp>
        <p:grpSp>
          <p:nvGrpSpPr>
            <p:cNvPr id="39" name="Group 12"/>
            <p:cNvGrpSpPr/>
            <p:nvPr/>
          </p:nvGrpSpPr>
          <p:grpSpPr>
            <a:xfrm>
              <a:off x="762000" y="1399032"/>
              <a:ext cx="2075687" cy="365760"/>
              <a:chOff x="1066800" y="3075432"/>
              <a:chExt cx="2075687" cy="36576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1237488" y="3276600"/>
                <a:ext cx="190499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56032" y="2514600"/>
            <a:ext cx="8430768" cy="3352800"/>
            <a:chOff x="256032" y="2514600"/>
            <a:chExt cx="8430768" cy="3352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914144" y="2514600"/>
              <a:ext cx="6772656" cy="3352800"/>
              <a:chOff x="1185672" y="2514600"/>
              <a:chExt cx="6772656" cy="3352800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1371600" y="3303495"/>
                <a:ext cx="950258" cy="2286000"/>
              </a:xfrm>
              <a:custGeom>
                <a:avLst/>
                <a:gdLst>
                  <a:gd name="connsiteX0" fmla="*/ 1371600 w 1452283"/>
                  <a:gd name="connsiteY0" fmla="*/ 0 h 2761129"/>
                  <a:gd name="connsiteX1" fmla="*/ 0 w 1452283"/>
                  <a:gd name="connsiteY1" fmla="*/ 8965 h 2761129"/>
                  <a:gd name="connsiteX2" fmla="*/ 0 w 1452283"/>
                  <a:gd name="connsiteY2" fmla="*/ 2761129 h 2761129"/>
                  <a:gd name="connsiteX3" fmla="*/ 1452283 w 1452283"/>
                  <a:gd name="connsiteY3" fmla="*/ 2761129 h 276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2283" h="2761129">
                    <a:moveTo>
                      <a:pt x="1371600" y="0"/>
                    </a:moveTo>
                    <a:lnTo>
                      <a:pt x="0" y="8965"/>
                    </a:lnTo>
                    <a:lnTo>
                      <a:pt x="0" y="2761129"/>
                    </a:lnTo>
                    <a:lnTo>
                      <a:pt x="1452283" y="2761129"/>
                    </a:lnTo>
                  </a:path>
                </a:pathLst>
              </a:cu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Left Bracket 94"/>
              <p:cNvSpPr/>
              <p:nvPr/>
            </p:nvSpPr>
            <p:spPr>
              <a:xfrm>
                <a:off x="2236874" y="2514600"/>
                <a:ext cx="182880" cy="152400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Left Bracket 95"/>
              <p:cNvSpPr/>
              <p:nvPr/>
            </p:nvSpPr>
            <p:spPr>
              <a:xfrm>
                <a:off x="2353235" y="5135880"/>
                <a:ext cx="182880" cy="73152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7"/>
              <p:cNvSpPr>
                <a:spLocks noChangeArrowheads="1"/>
              </p:cNvSpPr>
              <p:nvPr/>
            </p:nvSpPr>
            <p:spPr bwMode="auto">
              <a:xfrm>
                <a:off x="1185672" y="3429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  <p:sp>
            <p:nvSpPr>
              <p:cNvPr id="98" name="Freeform 97"/>
              <p:cNvSpPr/>
              <p:nvPr/>
            </p:nvSpPr>
            <p:spPr>
              <a:xfrm flipH="1">
                <a:off x="6705600" y="3307080"/>
                <a:ext cx="1066800" cy="2286000"/>
              </a:xfrm>
              <a:custGeom>
                <a:avLst/>
                <a:gdLst>
                  <a:gd name="connsiteX0" fmla="*/ 1371600 w 1452283"/>
                  <a:gd name="connsiteY0" fmla="*/ 0 h 2761129"/>
                  <a:gd name="connsiteX1" fmla="*/ 0 w 1452283"/>
                  <a:gd name="connsiteY1" fmla="*/ 8965 h 2761129"/>
                  <a:gd name="connsiteX2" fmla="*/ 0 w 1452283"/>
                  <a:gd name="connsiteY2" fmla="*/ 2761129 h 2761129"/>
                  <a:gd name="connsiteX3" fmla="*/ 1452283 w 1452283"/>
                  <a:gd name="connsiteY3" fmla="*/ 2761129 h 2761129"/>
                  <a:gd name="connsiteX0" fmla="*/ 1295400 w 1452283"/>
                  <a:gd name="connsiteY0" fmla="*/ 0 h 2761129"/>
                  <a:gd name="connsiteX1" fmla="*/ 0 w 1452283"/>
                  <a:gd name="connsiteY1" fmla="*/ 8965 h 2761129"/>
                  <a:gd name="connsiteX2" fmla="*/ 0 w 1452283"/>
                  <a:gd name="connsiteY2" fmla="*/ 2761129 h 2761129"/>
                  <a:gd name="connsiteX3" fmla="*/ 1452283 w 1452283"/>
                  <a:gd name="connsiteY3" fmla="*/ 2761129 h 276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2283" h="2761129">
                    <a:moveTo>
                      <a:pt x="1295400" y="0"/>
                    </a:moveTo>
                    <a:lnTo>
                      <a:pt x="0" y="8965"/>
                    </a:lnTo>
                    <a:lnTo>
                      <a:pt x="0" y="2761129"/>
                    </a:lnTo>
                    <a:lnTo>
                      <a:pt x="1452283" y="2761129"/>
                    </a:lnTo>
                  </a:path>
                </a:pathLst>
              </a:cu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Left Bracket 98"/>
              <p:cNvSpPr/>
              <p:nvPr/>
            </p:nvSpPr>
            <p:spPr>
              <a:xfrm flipH="1">
                <a:off x="6702015" y="2514600"/>
                <a:ext cx="182880" cy="152400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Left Bracket 99"/>
              <p:cNvSpPr/>
              <p:nvPr/>
            </p:nvSpPr>
            <p:spPr>
              <a:xfrm flipH="1">
                <a:off x="6477000" y="5135880"/>
                <a:ext cx="182880" cy="73152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7592568" y="3429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256032" y="3409890"/>
              <a:ext cx="167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Debit to Close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913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hapter 16_Page 496_2.jpg"/>
          <p:cNvPicPr>
            <a:picLocks noChangeAspect="1"/>
          </p:cNvPicPr>
          <p:nvPr/>
        </p:nvPicPr>
        <p:blipFill>
          <a:blip r:embed="rId2" cstate="print"/>
          <a:srcRect b="1200"/>
          <a:stretch>
            <a:fillRect/>
          </a:stretch>
        </p:blipFill>
        <p:spPr>
          <a:xfrm>
            <a:off x="2362916" y="3173147"/>
            <a:ext cx="4389120" cy="3196668"/>
          </a:xfrm>
          <a:prstGeom prst="rect">
            <a:avLst/>
          </a:prstGeom>
        </p:spPr>
      </p:pic>
      <p:pic>
        <p:nvPicPr>
          <p:cNvPr id="40" name="Picture 39" descr="Chapter 16_Page 49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102" y="1380565"/>
            <a:ext cx="4023360" cy="170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Entry for Income Statement Accounts with Debit Balances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33800" y="2743200"/>
            <a:ext cx="4419600" cy="1219200"/>
            <a:chOff x="-2191512" y="1130058"/>
            <a:chExt cx="4419600" cy="1219200"/>
          </a:xfrm>
        </p:grpSpPr>
        <p:sp>
          <p:nvSpPr>
            <p:cNvPr id="53" name="Rectangle 52"/>
            <p:cNvSpPr/>
            <p:nvPr/>
          </p:nvSpPr>
          <p:spPr>
            <a:xfrm>
              <a:off x="932687" y="1130058"/>
              <a:ext cx="12954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Income summary</a:t>
              </a:r>
            </a:p>
          </p:txBody>
        </p:sp>
        <p:grpSp>
          <p:nvGrpSpPr>
            <p:cNvPr id="54" name="Group 12"/>
            <p:cNvGrpSpPr/>
            <p:nvPr/>
          </p:nvGrpSpPr>
          <p:grpSpPr>
            <a:xfrm>
              <a:off x="-2191512" y="1371600"/>
              <a:ext cx="3227832" cy="977658"/>
              <a:chOff x="-1886712" y="3048000"/>
              <a:chExt cx="3227832" cy="977658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H="1">
                <a:off x="-1886712" y="3187458"/>
                <a:ext cx="3124200" cy="838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76400" y="3051048"/>
            <a:ext cx="1112520" cy="850392"/>
            <a:chOff x="76200" y="1312938"/>
            <a:chExt cx="1112520" cy="850392"/>
          </a:xfrm>
        </p:grpSpPr>
        <p:sp>
          <p:nvSpPr>
            <p:cNvPr id="58" name="Rectangle 57"/>
            <p:cNvSpPr/>
            <p:nvPr/>
          </p:nvSpPr>
          <p:spPr>
            <a:xfrm>
              <a:off x="76200" y="1312938"/>
              <a:ext cx="6748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Date</a:t>
              </a:r>
            </a:p>
          </p:txBody>
        </p:sp>
        <p:grpSp>
          <p:nvGrpSpPr>
            <p:cNvPr id="59" name="Group 12"/>
            <p:cNvGrpSpPr/>
            <p:nvPr/>
          </p:nvGrpSpPr>
          <p:grpSpPr>
            <a:xfrm>
              <a:off x="762000" y="1371600"/>
              <a:ext cx="426720" cy="791730"/>
              <a:chOff x="1066800" y="3048000"/>
              <a:chExt cx="426720" cy="79173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1219200" y="3199650"/>
                <a:ext cx="274320" cy="6400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019800" y="3429000"/>
            <a:ext cx="2438400" cy="1015663"/>
            <a:chOff x="-152400" y="1219200"/>
            <a:chExt cx="2438400" cy="1015663"/>
          </a:xfrm>
        </p:grpSpPr>
        <p:sp>
          <p:nvSpPr>
            <p:cNvPr id="63" name="Rectangle 62"/>
            <p:cNvSpPr/>
            <p:nvPr/>
          </p:nvSpPr>
          <p:spPr>
            <a:xfrm>
              <a:off x="990600" y="1219200"/>
              <a:ext cx="1295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Debit to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Income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Summary</a:t>
              </a:r>
            </a:p>
          </p:txBody>
        </p:sp>
        <p:grpSp>
          <p:nvGrpSpPr>
            <p:cNvPr id="64" name="Group 12"/>
            <p:cNvGrpSpPr/>
            <p:nvPr/>
          </p:nvGrpSpPr>
          <p:grpSpPr>
            <a:xfrm>
              <a:off x="-152400" y="1399032"/>
              <a:ext cx="1188720" cy="353568"/>
              <a:chOff x="152400" y="3075432"/>
              <a:chExt cx="1188720" cy="353568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H="1">
                <a:off x="152400" y="3200400"/>
                <a:ext cx="1066800" cy="228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35280" y="1676400"/>
            <a:ext cx="8415528" cy="4687824"/>
            <a:chOff x="335280" y="1676400"/>
            <a:chExt cx="8415528" cy="4687824"/>
          </a:xfrm>
        </p:grpSpPr>
        <p:grpSp>
          <p:nvGrpSpPr>
            <p:cNvPr id="89" name="Group 88"/>
            <p:cNvGrpSpPr/>
            <p:nvPr/>
          </p:nvGrpSpPr>
          <p:grpSpPr>
            <a:xfrm>
              <a:off x="335280" y="1676400"/>
              <a:ext cx="8415528" cy="4687824"/>
              <a:chOff x="335280" y="1676400"/>
              <a:chExt cx="8415528" cy="4687824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5791200" y="1676400"/>
                <a:ext cx="2959608" cy="4687824"/>
                <a:chOff x="5791200" y="1676400"/>
                <a:chExt cx="2959608" cy="4687824"/>
              </a:xfrm>
            </p:grpSpPr>
            <p:sp>
              <p:nvSpPr>
                <p:cNvPr id="74" name="Freeform 73"/>
                <p:cNvSpPr/>
                <p:nvPr/>
              </p:nvSpPr>
              <p:spPr>
                <a:xfrm flipH="1">
                  <a:off x="6019800" y="2514600"/>
                  <a:ext cx="2590800" cy="2518184"/>
                </a:xfrm>
                <a:custGeom>
                  <a:avLst/>
                  <a:gdLst>
                    <a:gd name="connsiteX0" fmla="*/ 1371600 w 1452283"/>
                    <a:gd name="connsiteY0" fmla="*/ 0 h 2761129"/>
                    <a:gd name="connsiteX1" fmla="*/ 0 w 1452283"/>
                    <a:gd name="connsiteY1" fmla="*/ 8965 h 2761129"/>
                    <a:gd name="connsiteX2" fmla="*/ 0 w 1452283"/>
                    <a:gd name="connsiteY2" fmla="*/ 2761129 h 2761129"/>
                    <a:gd name="connsiteX3" fmla="*/ 1452283 w 1452283"/>
                    <a:gd name="connsiteY3" fmla="*/ 2761129 h 2761129"/>
                    <a:gd name="connsiteX0" fmla="*/ 1295400 w 1452283"/>
                    <a:gd name="connsiteY0" fmla="*/ 0 h 2761129"/>
                    <a:gd name="connsiteX1" fmla="*/ 0 w 1452283"/>
                    <a:gd name="connsiteY1" fmla="*/ 8965 h 2761129"/>
                    <a:gd name="connsiteX2" fmla="*/ 0 w 1452283"/>
                    <a:gd name="connsiteY2" fmla="*/ 2761129 h 2761129"/>
                    <a:gd name="connsiteX3" fmla="*/ 1452283 w 1452283"/>
                    <a:gd name="connsiteY3" fmla="*/ 2761129 h 2761129"/>
                    <a:gd name="connsiteX0" fmla="*/ 1975105 w 1975105"/>
                    <a:gd name="connsiteY0" fmla="*/ 0 h 2764222"/>
                    <a:gd name="connsiteX1" fmla="*/ 0 w 1975105"/>
                    <a:gd name="connsiteY1" fmla="*/ 12058 h 2764222"/>
                    <a:gd name="connsiteX2" fmla="*/ 0 w 1975105"/>
                    <a:gd name="connsiteY2" fmla="*/ 2764222 h 2764222"/>
                    <a:gd name="connsiteX3" fmla="*/ 1452283 w 1975105"/>
                    <a:gd name="connsiteY3" fmla="*/ 2764222 h 276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105" h="2764222">
                      <a:moveTo>
                        <a:pt x="1975105" y="0"/>
                      </a:moveTo>
                      <a:lnTo>
                        <a:pt x="0" y="12058"/>
                      </a:lnTo>
                      <a:lnTo>
                        <a:pt x="0" y="2764222"/>
                      </a:lnTo>
                      <a:lnTo>
                        <a:pt x="1452283" y="2764222"/>
                      </a:lnTo>
                    </a:path>
                  </a:pathLst>
                </a:cu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Left Bracket 74"/>
                <p:cNvSpPr/>
                <p:nvPr/>
              </p:nvSpPr>
              <p:spPr>
                <a:xfrm flipH="1">
                  <a:off x="5791200" y="1676400"/>
                  <a:ext cx="228600" cy="1325880"/>
                </a:xfrm>
                <a:prstGeom prst="leftBracket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Left Bracket 75"/>
                <p:cNvSpPr/>
                <p:nvPr/>
              </p:nvSpPr>
              <p:spPr>
                <a:xfrm flipH="1">
                  <a:off x="6513576" y="4023360"/>
                  <a:ext cx="182880" cy="2340864"/>
                </a:xfrm>
                <a:prstGeom prst="leftBracket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"/>
                <p:cNvSpPr>
                  <a:spLocks noChangeArrowheads="1"/>
                </p:cNvSpPr>
                <p:nvPr/>
              </p:nvSpPr>
              <p:spPr bwMode="auto">
                <a:xfrm>
                  <a:off x="8476488" y="2362200"/>
                  <a:ext cx="274320" cy="27432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3</a:t>
                  </a: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35280" y="1676400"/>
                <a:ext cx="2743200" cy="4687824"/>
                <a:chOff x="335280" y="1676400"/>
                <a:chExt cx="2743200" cy="4687824"/>
              </a:xfrm>
            </p:grpSpPr>
            <p:sp>
              <p:nvSpPr>
                <p:cNvPr id="71" name="Left Bracket 70"/>
                <p:cNvSpPr/>
                <p:nvPr/>
              </p:nvSpPr>
              <p:spPr>
                <a:xfrm>
                  <a:off x="2593490" y="1676400"/>
                  <a:ext cx="182880" cy="1325880"/>
                </a:xfrm>
                <a:prstGeom prst="leftBracket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Left Bracket 71"/>
                <p:cNvSpPr/>
                <p:nvPr/>
              </p:nvSpPr>
              <p:spPr>
                <a:xfrm>
                  <a:off x="2895600" y="4023360"/>
                  <a:ext cx="182880" cy="2340864"/>
                </a:xfrm>
                <a:prstGeom prst="leftBracket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1371600" y="2505456"/>
                  <a:ext cx="1499616" cy="2752344"/>
                </a:xfrm>
                <a:custGeom>
                  <a:avLst/>
                  <a:gdLst>
                    <a:gd name="connsiteX0" fmla="*/ 1655064 w 1947672"/>
                    <a:gd name="connsiteY0" fmla="*/ 0 h 2761488"/>
                    <a:gd name="connsiteX1" fmla="*/ 0 w 1947672"/>
                    <a:gd name="connsiteY1" fmla="*/ 9144 h 2761488"/>
                    <a:gd name="connsiteX2" fmla="*/ 0 w 1947672"/>
                    <a:gd name="connsiteY2" fmla="*/ 2752344 h 2761488"/>
                    <a:gd name="connsiteX3" fmla="*/ 1947672 w 1947672"/>
                    <a:gd name="connsiteY3" fmla="*/ 2761488 h 2761488"/>
                    <a:gd name="connsiteX0" fmla="*/ 1484506 w 1947672"/>
                    <a:gd name="connsiteY0" fmla="*/ 9144 h 2752344"/>
                    <a:gd name="connsiteX1" fmla="*/ 0 w 1947672"/>
                    <a:gd name="connsiteY1" fmla="*/ 0 h 2752344"/>
                    <a:gd name="connsiteX2" fmla="*/ 0 w 1947672"/>
                    <a:gd name="connsiteY2" fmla="*/ 2743200 h 2752344"/>
                    <a:gd name="connsiteX3" fmla="*/ 1947672 w 1947672"/>
                    <a:gd name="connsiteY3" fmla="*/ 2752344 h 2752344"/>
                    <a:gd name="connsiteX0" fmla="*/ 1484506 w 1947672"/>
                    <a:gd name="connsiteY0" fmla="*/ 9144 h 2752344"/>
                    <a:gd name="connsiteX1" fmla="*/ 1484506 w 1947672"/>
                    <a:gd name="connsiteY1" fmla="*/ 9144 h 2752344"/>
                    <a:gd name="connsiteX2" fmla="*/ 0 w 1947672"/>
                    <a:gd name="connsiteY2" fmla="*/ 0 h 2752344"/>
                    <a:gd name="connsiteX3" fmla="*/ 0 w 1947672"/>
                    <a:gd name="connsiteY3" fmla="*/ 2743200 h 2752344"/>
                    <a:gd name="connsiteX4" fmla="*/ 1947672 w 1947672"/>
                    <a:gd name="connsiteY4" fmla="*/ 2752344 h 2752344"/>
                    <a:gd name="connsiteX0" fmla="*/ 1484506 w 1947672"/>
                    <a:gd name="connsiteY0" fmla="*/ 9144 h 2752344"/>
                    <a:gd name="connsiteX1" fmla="*/ 1583473 w 1947672"/>
                    <a:gd name="connsiteY1" fmla="*/ 9144 h 2752344"/>
                    <a:gd name="connsiteX2" fmla="*/ 0 w 1947672"/>
                    <a:gd name="connsiteY2" fmla="*/ 0 h 2752344"/>
                    <a:gd name="connsiteX3" fmla="*/ 0 w 1947672"/>
                    <a:gd name="connsiteY3" fmla="*/ 2743200 h 2752344"/>
                    <a:gd name="connsiteX4" fmla="*/ 1947672 w 1947672"/>
                    <a:gd name="connsiteY4" fmla="*/ 2752344 h 2752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7672" h="2752344">
                      <a:moveTo>
                        <a:pt x="1484506" y="9144"/>
                      </a:moveTo>
                      <a:lnTo>
                        <a:pt x="1583473" y="9144"/>
                      </a:lnTo>
                      <a:lnTo>
                        <a:pt x="0" y="0"/>
                      </a:lnTo>
                      <a:lnTo>
                        <a:pt x="0" y="2743200"/>
                      </a:lnTo>
                      <a:lnTo>
                        <a:pt x="1947672" y="2752344"/>
                      </a:lnTo>
                    </a:path>
                  </a:pathLst>
                </a:cu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35280" y="1968258"/>
                  <a:ext cx="1085088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2000" dirty="0" smtClean="0">
                      <a:solidFill>
                        <a:srgbClr val="0070C0"/>
                      </a:solidFill>
                    </a:rPr>
                    <a:t>Credit to </a:t>
                  </a:r>
                  <a:br>
                    <a:rPr lang="en-US" sz="2000" dirty="0" smtClean="0">
                      <a:solidFill>
                        <a:srgbClr val="0070C0"/>
                      </a:solidFill>
                    </a:rPr>
                  </a:br>
                  <a:r>
                    <a:rPr lang="en-US" sz="2000" dirty="0" smtClean="0">
                      <a:solidFill>
                        <a:srgbClr val="0070C0"/>
                      </a:solidFill>
                    </a:rPr>
                    <a:t>Close</a:t>
                  </a:r>
                </a:p>
              </p:txBody>
            </p:sp>
          </p:grpSp>
        </p:grp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1240536" y="2367546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844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Closing Entry for Income Statement Accounts with Debit Balances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8800" y="1524000"/>
            <a:ext cx="5486400" cy="2209800"/>
            <a:chOff x="1828800" y="1524000"/>
            <a:chExt cx="5486400" cy="2209800"/>
          </a:xfrm>
        </p:grpSpPr>
        <p:sp>
          <p:nvSpPr>
            <p:cNvPr id="32" name="Rectangle 31"/>
            <p:cNvSpPr/>
            <p:nvPr/>
          </p:nvSpPr>
          <p:spPr>
            <a:xfrm>
              <a:off x="1828800" y="1524000"/>
              <a:ext cx="5486400" cy="2209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68879" y="2156269"/>
              <a:ext cx="4211656" cy="909661"/>
              <a:chOff x="2624570" y="2739009"/>
              <a:chExt cx="3908545" cy="909661"/>
            </a:xfrm>
          </p:grpSpPr>
          <p:grpSp>
            <p:nvGrpSpPr>
              <p:cNvPr id="11" name="Group 17"/>
              <p:cNvGrpSpPr/>
              <p:nvPr/>
            </p:nvGrpSpPr>
            <p:grpSpPr>
              <a:xfrm>
                <a:off x="2624570" y="2739009"/>
                <a:ext cx="3776230" cy="909661"/>
                <a:chOff x="5563075" y="1667685"/>
                <a:chExt cx="3776230" cy="90966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563075" y="2025134"/>
                  <a:ext cx="195175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604963" algn="dec"/>
                    </a:tabLst>
                  </a:pP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Bal.	254,851.26</a:t>
                  </a:r>
                </a:p>
                <a:p>
                  <a:pPr>
                    <a:tabLst>
                      <a:tab pos="1604963" algn="dec"/>
                    </a:tabLst>
                  </a:pPr>
                  <a:r>
                    <a:rPr lang="en-US" sz="1400" i="1" dirty="0" smtClean="0"/>
                    <a:t>(New Bal.	0.00)</a:t>
                  </a:r>
                </a:p>
              </p:txBody>
            </p:sp>
            <p:grpSp>
              <p:nvGrpSpPr>
                <p:cNvPr id="14" name="Group 53"/>
                <p:cNvGrpSpPr/>
                <p:nvPr/>
              </p:nvGrpSpPr>
              <p:grpSpPr>
                <a:xfrm>
                  <a:off x="5681705" y="1667685"/>
                  <a:ext cx="3657600" cy="909661"/>
                  <a:chOff x="5681705" y="1667685"/>
                  <a:chExt cx="3657600" cy="909661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6087036" y="1667685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Purchases</a:t>
                    </a: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Rectangle 11"/>
              <p:cNvSpPr/>
              <p:nvPr/>
            </p:nvSpPr>
            <p:spPr>
              <a:xfrm>
                <a:off x="4581356" y="3101790"/>
                <a:ext cx="19517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604963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Closing	254,851.26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914400" y="3276600"/>
            <a:ext cx="7315200" cy="2209800"/>
            <a:chOff x="914400" y="3276600"/>
            <a:chExt cx="7315200" cy="2209800"/>
          </a:xfrm>
        </p:grpSpPr>
        <p:sp>
          <p:nvSpPr>
            <p:cNvPr id="33" name="Rectangle 32"/>
            <p:cNvSpPr/>
            <p:nvPr/>
          </p:nvSpPr>
          <p:spPr>
            <a:xfrm>
              <a:off x="914400" y="3276600"/>
              <a:ext cx="7315200" cy="2209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371598" y="3998260"/>
              <a:ext cx="6400800" cy="895314"/>
              <a:chOff x="4922517" y="2209800"/>
              <a:chExt cx="4170302" cy="89531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22517" y="2209800"/>
                <a:ext cx="4170302" cy="895314"/>
                <a:chOff x="18982" y="2438400"/>
                <a:chExt cx="4012333" cy="89531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000305" y="2766536"/>
                  <a:ext cx="200616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2743200" algn="dec"/>
                    </a:tabLst>
                  </a:pPr>
                  <a:r>
                    <a:rPr lang="en-US" sz="1400" dirty="0" smtClean="0"/>
                    <a:t>Closing (credit accounts)	635,345.90</a:t>
                  </a:r>
                </a:p>
                <a:p>
                  <a:pPr>
                    <a:tabLst>
                      <a:tab pos="2743200" algn="dec"/>
                    </a:tabLst>
                  </a:pPr>
                  <a:r>
                    <a:rPr lang="en-US" sz="1400" i="1" dirty="0" smtClean="0"/>
                    <a:t>(New Bal.	79,896.57)</a:t>
                  </a:r>
                  <a:endParaRPr lang="en-US" sz="1400" dirty="0" smtClean="0"/>
                </a:p>
              </p:txBody>
            </p:sp>
            <p:grpSp>
              <p:nvGrpSpPr>
                <p:cNvPr id="22" name="Group 23"/>
                <p:cNvGrpSpPr/>
                <p:nvPr/>
              </p:nvGrpSpPr>
              <p:grpSpPr>
                <a:xfrm>
                  <a:off x="18982" y="2438400"/>
                  <a:ext cx="4012333" cy="895314"/>
                  <a:chOff x="5577417" y="2672632"/>
                  <a:chExt cx="3725873" cy="895314"/>
                </a:xfrm>
              </p:grpSpPr>
              <p:grpSp>
                <p:nvGrpSpPr>
                  <p:cNvPr id="24" name="Group 55"/>
                  <p:cNvGrpSpPr/>
                  <p:nvPr/>
                </p:nvGrpSpPr>
                <p:grpSpPr>
                  <a:xfrm>
                    <a:off x="5577417" y="2672632"/>
                    <a:ext cx="3725873" cy="895314"/>
                    <a:chOff x="5577417" y="2672632"/>
                    <a:chExt cx="3725873" cy="895314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998902" y="2672632"/>
                      <a:ext cx="2871269" cy="30777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400" dirty="0" smtClean="0"/>
                        <a:t>Income Summary</a:t>
                      </a:r>
                    </a:p>
                  </p:txBody>
                </p: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H="1">
                      <a:off x="5577417" y="3019306"/>
                      <a:ext cx="3725873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7440354" y="3019306"/>
                      <a:ext cx="0" cy="54864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/>
                  <p:cNvSpPr/>
                  <p:nvPr/>
                </p:nvSpPr>
                <p:spPr>
                  <a:xfrm>
                    <a:off x="5602242" y="3019306"/>
                    <a:ext cx="1797294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tabLst>
                        <a:tab pos="1490663" algn="dec"/>
                      </a:tabLst>
                    </a:pPr>
                    <a:endParaRPr lang="en-US" sz="1400" dirty="0" smtClean="0"/>
                  </a:p>
                </p:txBody>
              </p:sp>
            </p:grpSp>
          </p:grpSp>
          <p:sp>
            <p:nvSpPr>
              <p:cNvPr id="30" name="Rectangle 29"/>
              <p:cNvSpPr/>
              <p:nvPr/>
            </p:nvSpPr>
            <p:spPr>
              <a:xfrm>
                <a:off x="4922518" y="2537936"/>
                <a:ext cx="20851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Adj. (mdse. Inv.)	5,643.44</a:t>
                </a:r>
              </a:p>
              <a:p>
                <a:pPr>
                  <a:tabLst>
                    <a:tab pos="2743200" algn="dec"/>
                  </a:tabLst>
                </a:pPr>
                <a:r>
                  <a:rPr lang="en-US" sz="1400" dirty="0" smtClean="0"/>
                  <a:t>Closing (debit accounts)	549,800.89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78153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Entry to Record Net Income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 descr="Chapter 16_Page 498_1.jpg"/>
          <p:cNvPicPr>
            <a:picLocks noChangeAspect="1"/>
          </p:cNvPicPr>
          <p:nvPr/>
        </p:nvPicPr>
        <p:blipFill>
          <a:blip r:embed="rId2" cstate="print"/>
          <a:srcRect b="15936"/>
          <a:stretch>
            <a:fillRect/>
          </a:stretch>
        </p:blipFill>
        <p:spPr>
          <a:xfrm>
            <a:off x="457200" y="4240656"/>
            <a:ext cx="8229600" cy="1779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371600" y="1295400"/>
            <a:ext cx="6400800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0"/>
          <p:cNvGrpSpPr/>
          <p:nvPr/>
        </p:nvGrpSpPr>
        <p:grpSpPr>
          <a:xfrm>
            <a:off x="1371599" y="1447800"/>
            <a:ext cx="6477001" cy="1078194"/>
            <a:chOff x="4922517" y="2209800"/>
            <a:chExt cx="4219949" cy="1078194"/>
          </a:xfrm>
        </p:grpSpPr>
        <p:sp>
          <p:nvSpPr>
            <p:cNvPr id="35" name="Rectangle 34"/>
            <p:cNvSpPr/>
            <p:nvPr/>
          </p:nvSpPr>
          <p:spPr>
            <a:xfrm>
              <a:off x="4922518" y="2537936"/>
              <a:ext cx="20851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743200" algn="dec"/>
                </a:tabLst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Adj. (mdse. inv.)	5,643.44</a:t>
              </a:r>
            </a:p>
            <a:p>
              <a:pPr>
                <a:tabLst>
                  <a:tab pos="2743200" algn="dec"/>
                </a:tabLst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Closing (debit accounts)	549,800.89</a:t>
              </a:r>
            </a:p>
            <a:p>
              <a:pPr>
                <a:tabLst>
                  <a:tab pos="2743200" algn="dec"/>
                </a:tabLst>
              </a:pPr>
              <a:r>
                <a:rPr lang="en-US" sz="1400" dirty="0" smtClean="0"/>
                <a:t>Closing (Retained Earnings)	79,896.57</a:t>
              </a:r>
            </a:p>
          </p:txBody>
        </p:sp>
        <p:grpSp>
          <p:nvGrpSpPr>
            <p:cNvPr id="34" name="Group 18"/>
            <p:cNvGrpSpPr/>
            <p:nvPr/>
          </p:nvGrpSpPr>
          <p:grpSpPr>
            <a:xfrm>
              <a:off x="4922517" y="2209800"/>
              <a:ext cx="4219949" cy="1078194"/>
              <a:chOff x="18982" y="2438400"/>
              <a:chExt cx="4060099" cy="107819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072914" y="2766536"/>
                <a:ext cx="20061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Closing (credit accounts)	635,345.90</a:t>
                </a:r>
              </a:p>
              <a:p>
                <a:pPr>
                  <a:tabLst>
                    <a:tab pos="2743200" algn="dec"/>
                  </a:tabLst>
                </a:pPr>
                <a:endParaRPr lang="en-US" sz="1400" i="1" dirty="0" smtClean="0"/>
              </a:p>
              <a:p>
                <a:pPr>
                  <a:tabLst>
                    <a:tab pos="2743200" algn="dec"/>
                  </a:tabLst>
                </a:pPr>
                <a:r>
                  <a:rPr lang="en-US" sz="1400" i="1" dirty="0" smtClean="0"/>
                  <a:t>(New Bal.	0.00)</a:t>
                </a:r>
                <a:endParaRPr lang="en-US" sz="1400" dirty="0" smtClean="0"/>
              </a:p>
            </p:txBody>
          </p:sp>
          <p:grpSp>
            <p:nvGrpSpPr>
              <p:cNvPr id="37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38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Income Summary</a:t>
                    </a:r>
                  </a:p>
                </p:txBody>
              </p: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490663" algn="dec"/>
                    </a:tabLst>
                  </a:pPr>
                  <a:endParaRPr lang="en-US" sz="1400" dirty="0" smtClean="0"/>
                </a:p>
              </p:txBody>
            </p:sp>
          </p:grpSp>
        </p:grpSp>
      </p:grpSp>
      <p:grpSp>
        <p:nvGrpSpPr>
          <p:cNvPr id="44" name="Group 30"/>
          <p:cNvGrpSpPr/>
          <p:nvPr/>
        </p:nvGrpSpPr>
        <p:grpSpPr>
          <a:xfrm>
            <a:off x="1371600" y="2731806"/>
            <a:ext cx="6477001" cy="1078194"/>
            <a:chOff x="4922517" y="2209800"/>
            <a:chExt cx="4219949" cy="1078194"/>
          </a:xfrm>
        </p:grpSpPr>
        <p:sp>
          <p:nvSpPr>
            <p:cNvPr id="45" name="Rectangle 44"/>
            <p:cNvSpPr/>
            <p:nvPr/>
          </p:nvSpPr>
          <p:spPr>
            <a:xfrm>
              <a:off x="4922518" y="2537936"/>
              <a:ext cx="20851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743200" algn="dec"/>
                </a:tabLst>
              </a:pPr>
              <a:endParaRPr lang="en-US" sz="1400" dirty="0" smtClean="0"/>
            </a:p>
          </p:txBody>
        </p:sp>
        <p:grpSp>
          <p:nvGrpSpPr>
            <p:cNvPr id="46" name="Group 18"/>
            <p:cNvGrpSpPr/>
            <p:nvPr/>
          </p:nvGrpSpPr>
          <p:grpSpPr>
            <a:xfrm>
              <a:off x="4922517" y="2209800"/>
              <a:ext cx="4219949" cy="1078194"/>
              <a:chOff x="18982" y="2438400"/>
              <a:chExt cx="4060099" cy="107819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072914" y="2766536"/>
                <a:ext cx="20061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Closing (credit accounts)	65,218.84</a:t>
                </a:r>
              </a:p>
              <a:p>
                <a:pPr>
                  <a:tabLst>
                    <a:tab pos="2743200" algn="dec"/>
                  </a:tabLst>
                </a:pPr>
                <a:r>
                  <a:rPr lang="en-US" sz="1400" dirty="0" smtClean="0"/>
                  <a:t>Closing (Retained Earnings)	79,896.57</a:t>
                </a:r>
              </a:p>
              <a:p>
                <a:pPr>
                  <a:tabLst>
                    <a:tab pos="2743200" algn="dec"/>
                  </a:tabLst>
                </a:pPr>
                <a:r>
                  <a:rPr lang="en-US" sz="1400" i="1" dirty="0" smtClean="0"/>
                  <a:t>(New Bal.	145,115.41)</a:t>
                </a:r>
                <a:endParaRPr lang="en-US" sz="1400" dirty="0" smtClean="0"/>
              </a:p>
            </p:txBody>
          </p:sp>
          <p:grpSp>
            <p:nvGrpSpPr>
              <p:cNvPr id="48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49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Retained Earnings</a:t>
                    </a:r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490663" algn="dec"/>
                    </a:tabLst>
                  </a:pPr>
                  <a:endParaRPr lang="en-US" sz="1400" dirty="0" smtClean="0"/>
                </a:p>
              </p:txBody>
            </p:sp>
          </p:grpSp>
        </p:grpSp>
      </p:grpSp>
      <p:grpSp>
        <p:nvGrpSpPr>
          <p:cNvPr id="59" name="Group 58"/>
          <p:cNvGrpSpPr/>
          <p:nvPr/>
        </p:nvGrpSpPr>
        <p:grpSpPr>
          <a:xfrm>
            <a:off x="381000" y="3783456"/>
            <a:ext cx="914400" cy="1676400"/>
            <a:chOff x="381000" y="3505200"/>
            <a:chExt cx="914400" cy="1676400"/>
          </a:xfrm>
        </p:grpSpPr>
        <p:sp>
          <p:nvSpPr>
            <p:cNvPr id="54" name="TextBox 53"/>
            <p:cNvSpPr txBox="1"/>
            <p:nvPr/>
          </p:nvSpPr>
          <p:spPr>
            <a:xfrm>
              <a:off x="381000" y="35052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2"/>
            </p:cNvCxnSpPr>
            <p:nvPr/>
          </p:nvCxnSpPr>
          <p:spPr>
            <a:xfrm>
              <a:off x="693842" y="3874532"/>
              <a:ext cx="601558" cy="13070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248400" y="3783456"/>
            <a:ext cx="2389629" cy="1676400"/>
            <a:chOff x="381000" y="3505200"/>
            <a:chExt cx="2389629" cy="1676400"/>
          </a:xfrm>
        </p:grpSpPr>
        <p:sp>
          <p:nvSpPr>
            <p:cNvPr id="61" name="TextBox 60"/>
            <p:cNvSpPr txBox="1"/>
            <p:nvPr/>
          </p:nvSpPr>
          <p:spPr>
            <a:xfrm>
              <a:off x="381000" y="3505200"/>
              <a:ext cx="2389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Debit Income Summary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2"/>
            </p:cNvCxnSpPr>
            <p:nvPr/>
          </p:nvCxnSpPr>
          <p:spPr>
            <a:xfrm flipH="1">
              <a:off x="1295402" y="3874532"/>
              <a:ext cx="280413" cy="13070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190999" y="5879068"/>
            <a:ext cx="3276611" cy="521732"/>
            <a:chOff x="381000" y="3352800"/>
            <a:chExt cx="3276611" cy="521732"/>
          </a:xfrm>
        </p:grpSpPr>
        <p:sp>
          <p:nvSpPr>
            <p:cNvPr id="64" name="TextBox 63"/>
            <p:cNvSpPr txBox="1"/>
            <p:nvPr/>
          </p:nvSpPr>
          <p:spPr>
            <a:xfrm>
              <a:off x="381000" y="3505200"/>
              <a:ext cx="24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Credit Retained Earnings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65" name="Straight Arrow Connector 64"/>
            <p:cNvCxnSpPr>
              <a:endCxn id="64" idx="3"/>
            </p:cNvCxnSpPr>
            <p:nvPr/>
          </p:nvCxnSpPr>
          <p:spPr>
            <a:xfrm flipH="1">
              <a:off x="2865463" y="3352800"/>
              <a:ext cx="792148" cy="33706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76648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hapter 16_Page 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8" y="2590800"/>
            <a:ext cx="8229600" cy="268140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Revenue Section of an Income Statement for a Merchandising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0200" y="1676400"/>
            <a:ext cx="1569914" cy="1066800"/>
            <a:chOff x="618565" y="1371600"/>
            <a:chExt cx="1569914" cy="1066800"/>
          </a:xfrm>
        </p:grpSpPr>
        <p:sp>
          <p:nvSpPr>
            <p:cNvPr id="23" name="Rectangle 22"/>
            <p:cNvSpPr/>
            <p:nvPr/>
          </p:nvSpPr>
          <p:spPr>
            <a:xfrm>
              <a:off x="1143000" y="1371600"/>
              <a:ext cx="1045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Heading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618565" y="1371600"/>
              <a:ext cx="509195" cy="1066800"/>
              <a:chOff x="923365" y="3048000"/>
              <a:chExt cx="509195" cy="10668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923365" y="3124200"/>
                <a:ext cx="326315" cy="990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200" y="1524000"/>
            <a:ext cx="1280160" cy="2282415"/>
            <a:chOff x="-152400" y="762000"/>
            <a:chExt cx="1280160" cy="2282415"/>
          </a:xfrm>
        </p:grpSpPr>
        <p:sp>
          <p:nvSpPr>
            <p:cNvPr id="28" name="Rectangle 27"/>
            <p:cNvSpPr/>
            <p:nvPr/>
          </p:nvSpPr>
          <p:spPr>
            <a:xfrm>
              <a:off x="-152400" y="7620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Operating Revenue Section</a:t>
              </a:r>
              <a:endParaRPr lang="en-US" sz="2000" dirty="0"/>
            </a:p>
          </p:txBody>
        </p:sp>
        <p:grpSp>
          <p:nvGrpSpPr>
            <p:cNvPr id="29" name="Group 12"/>
            <p:cNvGrpSpPr/>
            <p:nvPr/>
          </p:nvGrpSpPr>
          <p:grpSpPr>
            <a:xfrm>
              <a:off x="762000" y="1371600"/>
              <a:ext cx="365760" cy="1672815"/>
              <a:chOff x="1066800" y="3048000"/>
              <a:chExt cx="365760" cy="167281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1249680" y="3074895"/>
                <a:ext cx="0" cy="16459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6200" y="4114800"/>
            <a:ext cx="1600201" cy="2158663"/>
            <a:chOff x="762000" y="228600"/>
            <a:chExt cx="1600201" cy="2158663"/>
          </a:xfrm>
        </p:grpSpPr>
        <p:sp>
          <p:nvSpPr>
            <p:cNvPr id="34" name="Rectangle 33"/>
            <p:cNvSpPr/>
            <p:nvPr/>
          </p:nvSpPr>
          <p:spPr>
            <a:xfrm>
              <a:off x="1143001" y="13716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Title of Revenue Account</a:t>
              </a:r>
              <a:endParaRPr lang="en-US" sz="2000" dirty="0"/>
            </a:p>
          </p:txBody>
        </p:sp>
        <p:grpSp>
          <p:nvGrpSpPr>
            <p:cNvPr id="35" name="Group 12"/>
            <p:cNvGrpSpPr/>
            <p:nvPr/>
          </p:nvGrpSpPr>
          <p:grpSpPr>
            <a:xfrm>
              <a:off x="762000" y="228600"/>
              <a:ext cx="762000" cy="1508760"/>
              <a:chOff x="1066800" y="1905000"/>
              <a:chExt cx="762000" cy="150876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1249680" y="1905000"/>
                <a:ext cx="579120" cy="1219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096000" y="2133600"/>
            <a:ext cx="2971800" cy="1905000"/>
            <a:chOff x="-213421" y="1371600"/>
            <a:chExt cx="2971800" cy="1905000"/>
          </a:xfrm>
        </p:grpSpPr>
        <p:sp>
          <p:nvSpPr>
            <p:cNvPr id="40" name="Rectangle 39"/>
            <p:cNvSpPr/>
            <p:nvPr/>
          </p:nvSpPr>
          <p:spPr>
            <a:xfrm>
              <a:off x="1143000" y="1371600"/>
              <a:ext cx="16153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Sales Amount</a:t>
              </a:r>
            </a:p>
          </p:txBody>
        </p:sp>
        <p:grpSp>
          <p:nvGrpSpPr>
            <p:cNvPr id="41" name="Group 12"/>
            <p:cNvGrpSpPr/>
            <p:nvPr/>
          </p:nvGrpSpPr>
          <p:grpSpPr>
            <a:xfrm>
              <a:off x="-213421" y="1371600"/>
              <a:ext cx="1341181" cy="1905000"/>
              <a:chOff x="91379" y="3048000"/>
              <a:chExt cx="1341181" cy="19050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91379" y="3276600"/>
                <a:ext cx="1143001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353392" y="2133600"/>
            <a:ext cx="2828208" cy="2133600"/>
            <a:chOff x="762000" y="1371600"/>
            <a:chExt cx="2828208" cy="2133600"/>
          </a:xfrm>
        </p:grpSpPr>
        <p:sp>
          <p:nvSpPr>
            <p:cNvPr id="45" name="Rectangle 44"/>
            <p:cNvSpPr/>
            <p:nvPr/>
          </p:nvSpPr>
          <p:spPr>
            <a:xfrm>
              <a:off x="1143000" y="1371600"/>
              <a:ext cx="24472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Less Contra Accounts </a:t>
              </a:r>
              <a:endParaRPr lang="en-US" sz="2000" dirty="0"/>
            </a:p>
          </p:txBody>
        </p:sp>
        <p:grpSp>
          <p:nvGrpSpPr>
            <p:cNvPr id="46" name="Group 12"/>
            <p:cNvGrpSpPr/>
            <p:nvPr/>
          </p:nvGrpSpPr>
          <p:grpSpPr>
            <a:xfrm>
              <a:off x="762000" y="1371600"/>
              <a:ext cx="365760" cy="2133600"/>
              <a:chOff x="1066800" y="3048000"/>
              <a:chExt cx="365760" cy="21336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1075608" y="3124200"/>
                <a:ext cx="174072" cy="2057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733800" y="4572000"/>
            <a:ext cx="1295400" cy="1701463"/>
            <a:chOff x="-76200" y="685800"/>
            <a:chExt cx="1295400" cy="1701463"/>
          </a:xfrm>
        </p:grpSpPr>
        <p:sp>
          <p:nvSpPr>
            <p:cNvPr id="50" name="Rectangle 49"/>
            <p:cNvSpPr/>
            <p:nvPr/>
          </p:nvSpPr>
          <p:spPr>
            <a:xfrm>
              <a:off x="-76200" y="13716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Contra Account Amounts</a:t>
              </a:r>
            </a:p>
          </p:txBody>
        </p:sp>
        <p:grpSp>
          <p:nvGrpSpPr>
            <p:cNvPr id="51" name="Group 12"/>
            <p:cNvGrpSpPr/>
            <p:nvPr/>
          </p:nvGrpSpPr>
          <p:grpSpPr>
            <a:xfrm>
              <a:off x="762000" y="685800"/>
              <a:ext cx="457200" cy="1051560"/>
              <a:chOff x="1066800" y="2362200"/>
              <a:chExt cx="457200" cy="105156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V="1">
                <a:off x="1219200" y="2362200"/>
                <a:ext cx="304800" cy="914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486400" y="4648200"/>
            <a:ext cx="1219200" cy="1627095"/>
            <a:chOff x="-76200" y="760168"/>
            <a:chExt cx="1219200" cy="1627095"/>
          </a:xfrm>
        </p:grpSpPr>
        <p:sp>
          <p:nvSpPr>
            <p:cNvPr id="55" name="Rectangle 54"/>
            <p:cNvSpPr/>
            <p:nvPr/>
          </p:nvSpPr>
          <p:spPr>
            <a:xfrm>
              <a:off x="-76200" y="13716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Contra Account</a:t>
              </a:r>
            </a:p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Total</a:t>
              </a:r>
            </a:p>
          </p:txBody>
        </p:sp>
        <p:grpSp>
          <p:nvGrpSpPr>
            <p:cNvPr id="56" name="Group 12"/>
            <p:cNvGrpSpPr/>
            <p:nvPr/>
          </p:nvGrpSpPr>
          <p:grpSpPr>
            <a:xfrm>
              <a:off x="762000" y="760168"/>
              <a:ext cx="365760" cy="977192"/>
              <a:chOff x="1066800" y="2436568"/>
              <a:chExt cx="365760" cy="977192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1246095" y="2436568"/>
                <a:ext cx="0" cy="58453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524000" y="4876800"/>
            <a:ext cx="1905001" cy="781110"/>
            <a:chOff x="457200" y="990600"/>
            <a:chExt cx="1905001" cy="781110"/>
          </a:xfrm>
        </p:grpSpPr>
        <p:sp>
          <p:nvSpPr>
            <p:cNvPr id="60" name="Rectangle 59"/>
            <p:cNvSpPr/>
            <p:nvPr/>
          </p:nvSpPr>
          <p:spPr>
            <a:xfrm>
              <a:off x="1143001" y="1371600"/>
              <a:ext cx="1219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Net Sales</a:t>
              </a:r>
            </a:p>
          </p:txBody>
        </p:sp>
        <p:grpSp>
          <p:nvGrpSpPr>
            <p:cNvPr id="61" name="Group 12"/>
            <p:cNvGrpSpPr/>
            <p:nvPr/>
          </p:nvGrpSpPr>
          <p:grpSpPr>
            <a:xfrm>
              <a:off x="457200" y="990600"/>
              <a:ext cx="670560" cy="746760"/>
              <a:chOff x="762000" y="2667000"/>
              <a:chExt cx="670560" cy="74676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762000" y="2667000"/>
                <a:ext cx="533400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254241" y="4846320"/>
            <a:ext cx="1432559" cy="1110401"/>
            <a:chOff x="-304799" y="969085"/>
            <a:chExt cx="1432559" cy="1110401"/>
          </a:xfrm>
        </p:grpSpPr>
        <p:sp>
          <p:nvSpPr>
            <p:cNvPr id="65" name="Rectangle 64"/>
            <p:cNvSpPr/>
            <p:nvPr/>
          </p:nvSpPr>
          <p:spPr>
            <a:xfrm>
              <a:off x="-304799" y="1371600"/>
              <a:ext cx="1219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Net Sales</a:t>
              </a:r>
            </a:p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Amount</a:t>
              </a:r>
              <a:endParaRPr lang="en-US" sz="4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6" name="Group 12"/>
            <p:cNvGrpSpPr/>
            <p:nvPr/>
          </p:nvGrpSpPr>
          <p:grpSpPr>
            <a:xfrm>
              <a:off x="243840" y="969085"/>
              <a:ext cx="883920" cy="768275"/>
              <a:chOff x="548640" y="2645485"/>
              <a:chExt cx="883920" cy="76827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548640" y="2645485"/>
                <a:ext cx="731520" cy="6400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9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Entry for Dividends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 descr="Chapter 16_Page 498_2.jpg"/>
          <p:cNvPicPr>
            <a:picLocks noChangeAspect="1"/>
          </p:cNvPicPr>
          <p:nvPr/>
        </p:nvPicPr>
        <p:blipFill>
          <a:blip r:embed="rId2" cstate="print"/>
          <a:srcRect b="12097"/>
          <a:stretch>
            <a:fillRect/>
          </a:stretch>
        </p:blipFill>
        <p:spPr>
          <a:xfrm>
            <a:off x="457200" y="4191000"/>
            <a:ext cx="8229600" cy="1870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71600" y="1295400"/>
            <a:ext cx="6400800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0"/>
          <p:cNvGrpSpPr/>
          <p:nvPr/>
        </p:nvGrpSpPr>
        <p:grpSpPr>
          <a:xfrm>
            <a:off x="1371599" y="1447800"/>
            <a:ext cx="6477001" cy="1078194"/>
            <a:chOff x="4922517" y="2209800"/>
            <a:chExt cx="4219949" cy="1078194"/>
          </a:xfrm>
        </p:grpSpPr>
        <p:sp>
          <p:nvSpPr>
            <p:cNvPr id="13" name="Rectangle 12"/>
            <p:cNvSpPr/>
            <p:nvPr/>
          </p:nvSpPr>
          <p:spPr>
            <a:xfrm>
              <a:off x="4922518" y="2537936"/>
              <a:ext cx="20851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743200" algn="dec"/>
                </a:tabLst>
              </a:pPr>
              <a:r>
                <a:rPr lang="en-US" sz="1400" dirty="0" smtClean="0"/>
                <a:t>Closing (Dividends)	15,000.00</a:t>
              </a:r>
            </a:p>
          </p:txBody>
        </p:sp>
        <p:grpSp>
          <p:nvGrpSpPr>
            <p:cNvPr id="14" name="Group 18"/>
            <p:cNvGrpSpPr/>
            <p:nvPr/>
          </p:nvGrpSpPr>
          <p:grpSpPr>
            <a:xfrm>
              <a:off x="4922517" y="2209800"/>
              <a:ext cx="4219949" cy="1078194"/>
              <a:chOff x="18982" y="2438400"/>
              <a:chExt cx="4060099" cy="107819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072914" y="2766536"/>
                <a:ext cx="20061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Bal.	65,218.84</a:t>
                </a:r>
              </a:p>
              <a:p>
                <a:pPr>
                  <a:tabLst>
                    <a:tab pos="27432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Closing (Income Summary)	79,896.57</a:t>
                </a:r>
              </a:p>
              <a:p>
                <a:pPr>
                  <a:tabLst>
                    <a:tab pos="2743200" algn="dec"/>
                  </a:tabLst>
                </a:pPr>
                <a:r>
                  <a:rPr lang="en-US" sz="1400" i="1" dirty="0" smtClean="0"/>
                  <a:t>(New Bal.	130,115.41)</a:t>
                </a:r>
                <a:endParaRPr lang="en-US" sz="1400" dirty="0" smtClean="0"/>
              </a:p>
            </p:txBody>
          </p:sp>
          <p:grpSp>
            <p:nvGrpSpPr>
              <p:cNvPr id="16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17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Retained Earnings</a:t>
                    </a:r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490663" algn="dec"/>
                    </a:tabLst>
                  </a:pPr>
                  <a:endParaRPr lang="en-US" sz="1400" dirty="0" smtClean="0"/>
                </a:p>
              </p:txBody>
            </p:sp>
          </p:grpSp>
        </p:grpSp>
      </p:grpSp>
      <p:grpSp>
        <p:nvGrpSpPr>
          <p:cNvPr id="22" name="Group 30"/>
          <p:cNvGrpSpPr/>
          <p:nvPr/>
        </p:nvGrpSpPr>
        <p:grpSpPr>
          <a:xfrm>
            <a:off x="1371600" y="2731806"/>
            <a:ext cx="6477001" cy="1078194"/>
            <a:chOff x="4922517" y="2209800"/>
            <a:chExt cx="4219949" cy="1078194"/>
          </a:xfrm>
        </p:grpSpPr>
        <p:sp>
          <p:nvSpPr>
            <p:cNvPr id="23" name="Rectangle 22"/>
            <p:cNvSpPr/>
            <p:nvPr/>
          </p:nvSpPr>
          <p:spPr>
            <a:xfrm>
              <a:off x="4922518" y="2537936"/>
              <a:ext cx="20851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743200" algn="dec"/>
                </a:tabLst>
              </a:pPr>
              <a:endParaRPr lang="en-US" sz="1400" dirty="0" smtClean="0"/>
            </a:p>
          </p:txBody>
        </p:sp>
        <p:grpSp>
          <p:nvGrpSpPr>
            <p:cNvPr id="24" name="Group 18"/>
            <p:cNvGrpSpPr/>
            <p:nvPr/>
          </p:nvGrpSpPr>
          <p:grpSpPr>
            <a:xfrm>
              <a:off x="4922517" y="2209800"/>
              <a:ext cx="4219949" cy="1078194"/>
              <a:chOff x="18982" y="2438400"/>
              <a:chExt cx="4060099" cy="107819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072914" y="2766536"/>
                <a:ext cx="20061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dec"/>
                  </a:tabLst>
                </a:pPr>
                <a:r>
                  <a:rPr lang="en-US" sz="1400" dirty="0" smtClean="0"/>
                  <a:t>Closing (Retained Earnings)	15,000.00</a:t>
                </a:r>
              </a:p>
            </p:txBody>
          </p:sp>
          <p:grpSp>
            <p:nvGrpSpPr>
              <p:cNvPr id="26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27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Dividends</a:t>
                    </a: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490663" algn="dec"/>
                    </a:tabLst>
                  </a:pPr>
                  <a:endParaRPr lang="en-US" sz="1400" dirty="0" smtClean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381000" y="3783456"/>
            <a:ext cx="914400" cy="1676400"/>
            <a:chOff x="381000" y="3505200"/>
            <a:chExt cx="914400" cy="1676400"/>
          </a:xfrm>
        </p:grpSpPr>
        <p:sp>
          <p:nvSpPr>
            <p:cNvPr id="33" name="TextBox 32"/>
            <p:cNvSpPr txBox="1"/>
            <p:nvPr/>
          </p:nvSpPr>
          <p:spPr>
            <a:xfrm>
              <a:off x="381000" y="35052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693842" y="3874532"/>
              <a:ext cx="601558" cy="13070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48400" y="3783456"/>
            <a:ext cx="2426562" cy="1676400"/>
            <a:chOff x="381000" y="3505200"/>
            <a:chExt cx="2426562" cy="167640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3505200"/>
              <a:ext cx="2426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Debit Retained Earnings</a:t>
              </a:r>
            </a:p>
          </p:txBody>
        </p:sp>
        <p:cxnSp>
          <p:nvCxnSpPr>
            <p:cNvPr id="37" name="Straight Arrow Connector 36"/>
            <p:cNvCxnSpPr>
              <a:stCxn id="36" idx="2"/>
            </p:cNvCxnSpPr>
            <p:nvPr/>
          </p:nvCxnSpPr>
          <p:spPr>
            <a:xfrm flipH="1">
              <a:off x="1295403" y="3874532"/>
              <a:ext cx="298878" cy="13070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190999" y="5879068"/>
            <a:ext cx="3276616" cy="521732"/>
            <a:chOff x="381000" y="3352800"/>
            <a:chExt cx="3276616" cy="521732"/>
          </a:xfrm>
        </p:grpSpPr>
        <p:sp>
          <p:nvSpPr>
            <p:cNvPr id="39" name="TextBox 38"/>
            <p:cNvSpPr txBox="1"/>
            <p:nvPr/>
          </p:nvSpPr>
          <p:spPr>
            <a:xfrm>
              <a:off x="381000" y="3505200"/>
              <a:ext cx="1728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Credit Dividends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40" name="Straight Arrow Connector 39"/>
            <p:cNvCxnSpPr>
              <a:endCxn id="39" idx="3"/>
            </p:cNvCxnSpPr>
            <p:nvPr/>
          </p:nvCxnSpPr>
          <p:spPr>
            <a:xfrm flipH="1">
              <a:off x="2109550" y="3352800"/>
              <a:ext cx="1548066" cy="33706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371600" y="306593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dec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Bal.	15,000.00</a:t>
            </a:r>
          </a:p>
          <a:p>
            <a:pPr>
              <a:tabLst>
                <a:tab pos="2743200" algn="dec"/>
              </a:tabLst>
            </a:pPr>
            <a:r>
              <a:rPr lang="en-US" sz="1400" i="1" dirty="0" smtClean="0"/>
              <a:t>(New Bal.	0.00)</a:t>
            </a:r>
          </a:p>
        </p:txBody>
      </p:sp>
    </p:spTree>
    <p:extLst>
      <p:ext uri="{BB962C8B-B14F-4D97-AF65-F5344CB8AC3E}">
        <p14:creationId xmlns:p14="http://schemas.microsoft.com/office/powerpoint/2010/main" val="2210542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Completed Closing Entries for a Corporation Recorded in a Journal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Chapter 16_Page 499.jpg"/>
          <p:cNvPicPr>
            <a:picLocks noChangeAspect="1"/>
          </p:cNvPicPr>
          <p:nvPr/>
        </p:nvPicPr>
        <p:blipFill>
          <a:blip r:embed="rId2" cstate="print"/>
          <a:srcRect b="3398"/>
          <a:stretch>
            <a:fillRect/>
          </a:stretch>
        </p:blipFill>
        <p:spPr>
          <a:xfrm>
            <a:off x="2096169" y="1371600"/>
            <a:ext cx="4959056" cy="49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4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16-4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Where is the information obtained to journalize closing entries for revenue, cost, and expenses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From the adjusted trial balance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98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16-4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ea typeface="Times New Roman"/>
                <a:cs typeface="MyriadPro-Regular"/>
              </a:rPr>
              <a:t>	What is the name of the temporary account used to summarize the closing entries for revenue, cost, and expenses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Income Summary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567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16-4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1937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/>
              <a:t> 	</a:t>
            </a:r>
            <a:r>
              <a:rPr lang="en-US" sz="2400" dirty="0" smtClean="0"/>
              <a:t>Prepare a post-closing trial balance.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r="705"/>
          <a:stretch>
            <a:fillRect/>
          </a:stretch>
        </p:blipFill>
        <p:spPr bwMode="auto">
          <a:xfrm>
            <a:off x="0" y="0"/>
            <a:ext cx="9144000" cy="22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579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Ledger After Closing Entries Are Posted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Chapter 16_Page 502.jpg"/>
          <p:cNvPicPr>
            <a:picLocks noChangeAspect="1"/>
          </p:cNvPicPr>
          <p:nvPr/>
        </p:nvPicPr>
        <p:blipFill>
          <a:blip r:embed="rId2" cstate="print"/>
          <a:srcRect b="1931"/>
          <a:stretch>
            <a:fillRect/>
          </a:stretch>
        </p:blipFill>
        <p:spPr>
          <a:xfrm>
            <a:off x="2065493" y="1371600"/>
            <a:ext cx="5021107" cy="49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5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Chapter 16_Page 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974" y="1371600"/>
            <a:ext cx="3867557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Post-Closing Trial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1447800"/>
            <a:ext cx="2798079" cy="400110"/>
            <a:chOff x="-838200" y="1349514"/>
            <a:chExt cx="2798079" cy="400110"/>
          </a:xfrm>
        </p:grpSpPr>
        <p:sp>
          <p:nvSpPr>
            <p:cNvPr id="12" name="Rectangle 11"/>
            <p:cNvSpPr/>
            <p:nvPr/>
          </p:nvSpPr>
          <p:spPr>
            <a:xfrm>
              <a:off x="914400" y="1349514"/>
              <a:ext cx="1045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Heading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838200" y="1371600"/>
              <a:ext cx="1737360" cy="365760"/>
              <a:chOff x="-533400" y="3048000"/>
              <a:chExt cx="1737360" cy="36576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-533400" y="3199650"/>
                <a:ext cx="164592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8382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85800" y="5791200"/>
            <a:ext cx="2133600" cy="560832"/>
            <a:chOff x="0" y="1188792"/>
            <a:chExt cx="2133600" cy="560832"/>
          </a:xfrm>
        </p:grpSpPr>
        <p:sp>
          <p:nvSpPr>
            <p:cNvPr id="17" name="Rectangle 16"/>
            <p:cNvSpPr/>
            <p:nvPr/>
          </p:nvSpPr>
          <p:spPr>
            <a:xfrm>
              <a:off x="0" y="1349514"/>
              <a:ext cx="7887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Totals</a:t>
              </a:r>
            </a:p>
          </p:txBody>
        </p:sp>
        <p:grpSp>
          <p:nvGrpSpPr>
            <p:cNvPr id="18" name="Group 12"/>
            <p:cNvGrpSpPr/>
            <p:nvPr/>
          </p:nvGrpSpPr>
          <p:grpSpPr>
            <a:xfrm>
              <a:off x="762000" y="1188792"/>
              <a:ext cx="1371600" cy="548568"/>
              <a:chOff x="1066800" y="2865192"/>
              <a:chExt cx="1371600" cy="54856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1219200" y="2865192"/>
                <a:ext cx="1219200" cy="381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743200" y="5791200"/>
            <a:ext cx="2438400" cy="552510"/>
            <a:chOff x="-838200" y="1197114"/>
            <a:chExt cx="2438400" cy="552510"/>
          </a:xfrm>
        </p:grpSpPr>
        <p:sp>
          <p:nvSpPr>
            <p:cNvPr id="22" name="Rectangle 21"/>
            <p:cNvSpPr/>
            <p:nvPr/>
          </p:nvSpPr>
          <p:spPr>
            <a:xfrm>
              <a:off x="-838200" y="1349514"/>
              <a:ext cx="1651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Column Totals</a:t>
              </a:r>
            </a:p>
          </p:txBody>
        </p:sp>
        <p:grpSp>
          <p:nvGrpSpPr>
            <p:cNvPr id="23" name="Group 12"/>
            <p:cNvGrpSpPr/>
            <p:nvPr/>
          </p:nvGrpSpPr>
          <p:grpSpPr>
            <a:xfrm>
              <a:off x="762000" y="1197114"/>
              <a:ext cx="838200" cy="540246"/>
              <a:chOff x="1066800" y="2873514"/>
              <a:chExt cx="838200" cy="54024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1219200" y="2873514"/>
                <a:ext cx="685800" cy="32613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364224" y="5705856"/>
            <a:ext cx="2530377" cy="400110"/>
            <a:chOff x="0" y="1349514"/>
            <a:chExt cx="2530377" cy="400110"/>
          </a:xfrm>
        </p:grpSpPr>
        <p:sp>
          <p:nvSpPr>
            <p:cNvPr id="27" name="Rectangle 26"/>
            <p:cNvSpPr/>
            <p:nvPr/>
          </p:nvSpPr>
          <p:spPr>
            <a:xfrm>
              <a:off x="1077735" y="1349514"/>
              <a:ext cx="1452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Double Rule</a:t>
              </a:r>
            </a:p>
          </p:txBody>
        </p:sp>
        <p:grpSp>
          <p:nvGrpSpPr>
            <p:cNvPr id="28" name="Group 12"/>
            <p:cNvGrpSpPr/>
            <p:nvPr/>
          </p:nvGrpSpPr>
          <p:grpSpPr>
            <a:xfrm>
              <a:off x="0" y="1371600"/>
              <a:ext cx="1127760" cy="365760"/>
              <a:chOff x="304800" y="3048000"/>
              <a:chExt cx="1127760" cy="36576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304800" y="3199650"/>
                <a:ext cx="91440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324600" y="2133600"/>
            <a:ext cx="2590800" cy="3581400"/>
            <a:chOff x="6324600" y="2133600"/>
            <a:chExt cx="2590800" cy="3581400"/>
          </a:xfrm>
        </p:grpSpPr>
        <p:grpSp>
          <p:nvGrpSpPr>
            <p:cNvPr id="44" name="Group 43"/>
            <p:cNvGrpSpPr/>
            <p:nvPr/>
          </p:nvGrpSpPr>
          <p:grpSpPr>
            <a:xfrm>
              <a:off x="6324600" y="2133600"/>
              <a:ext cx="569976" cy="3581400"/>
              <a:chOff x="6324600" y="2133600"/>
              <a:chExt cx="569976" cy="3581400"/>
            </a:xfrm>
          </p:grpSpPr>
          <p:sp>
            <p:nvSpPr>
              <p:cNvPr id="41" name="Left Bracket 40"/>
              <p:cNvSpPr/>
              <p:nvPr/>
            </p:nvSpPr>
            <p:spPr>
              <a:xfrm flipH="1">
                <a:off x="6324600" y="2133600"/>
                <a:ext cx="381000" cy="358140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6528816" y="3200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858000" y="3182470"/>
              <a:ext cx="2057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Account Balances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2000" y="2133600"/>
            <a:ext cx="1981200" cy="3581400"/>
            <a:chOff x="762000" y="2133600"/>
            <a:chExt cx="1981200" cy="3581400"/>
          </a:xfrm>
        </p:grpSpPr>
        <p:grpSp>
          <p:nvGrpSpPr>
            <p:cNvPr id="43" name="Group 42"/>
            <p:cNvGrpSpPr/>
            <p:nvPr/>
          </p:nvGrpSpPr>
          <p:grpSpPr>
            <a:xfrm>
              <a:off x="2170176" y="2133600"/>
              <a:ext cx="573024" cy="3581400"/>
              <a:chOff x="2170176" y="2133600"/>
              <a:chExt cx="573024" cy="3581400"/>
            </a:xfrm>
          </p:grpSpPr>
          <p:sp>
            <p:nvSpPr>
              <p:cNvPr id="39" name="Left Bracket 38"/>
              <p:cNvSpPr/>
              <p:nvPr/>
            </p:nvSpPr>
            <p:spPr>
              <a:xfrm>
                <a:off x="2362200" y="2133600"/>
                <a:ext cx="381000" cy="358140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2170176" y="3200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62000" y="3182470"/>
              <a:ext cx="1752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Accounts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with Balances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2375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hapter 16_Page 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4" y="1533144"/>
            <a:ext cx="4495800" cy="449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48200" y="2922811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sz="1400" dirty="0" smtClean="0">
                <a:solidFill>
                  <a:prstClr val="black"/>
                </a:solidFill>
              </a:rPr>
              <a:t>	Schedules of accounts payable and accounts receivable are prepared from the subsidiary ledgers.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3389081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en-US" sz="1400" dirty="0" smtClean="0">
                <a:solidFill>
                  <a:prstClr val="black"/>
                </a:solidFill>
              </a:rPr>
              <a:t>An unadjusted trial balance is prepared from the general ledger.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Accounting Cycle for a Merchandising Business Organized as a Corporation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31895" y="171226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3855351"/>
            <a:ext cx="4343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sz="1400" dirty="0" smtClean="0"/>
              <a:t>	Adjusting entries are journalized.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1524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sz="1400" dirty="0" smtClean="0">
                <a:solidFill>
                  <a:prstClr val="black"/>
                </a:solidFill>
              </a:rPr>
              <a:t>Source documents are checked for accuracy, and transactions are analyzed.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8200" y="199027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1400" dirty="0" smtClean="0">
                <a:solidFill>
                  <a:prstClr val="black"/>
                </a:solidFill>
              </a:rPr>
              <a:t>	Transactions are recorded in journals.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2241097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1400" dirty="0" smtClean="0">
                <a:solidFill>
                  <a:prstClr val="black"/>
                </a:solidFill>
              </a:rPr>
              <a:t>	Journal entries are posted to the accounts payable ledger, the accounts receivable ledger, and the general ledger.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5791200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indent="-347663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  <a:r>
              <a:rPr lang="en-US" sz="1400" dirty="0" smtClean="0">
                <a:solidFill>
                  <a:prstClr val="black"/>
                </a:solidFill>
              </a:rPr>
              <a:t>	A post-closing trial balance is prepared from the general ledger.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48200" y="554037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  <a:r>
              <a:rPr lang="en-US" sz="1400" dirty="0" smtClean="0">
                <a:solidFill>
                  <a:prstClr val="black"/>
                </a:solidFill>
              </a:rPr>
              <a:t>	Closing entries are posted to the general ledger.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0" y="5289545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en-US" sz="1400" dirty="0" smtClean="0">
                <a:solidFill>
                  <a:prstClr val="black"/>
                </a:solidFill>
              </a:rPr>
              <a:t>	Closing entries are journalized.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8200" y="4823275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en-US" sz="1400" dirty="0" smtClean="0">
                <a:solidFill>
                  <a:prstClr val="black"/>
                </a:solidFill>
              </a:rPr>
              <a:t>	Financial statements are prepared from the adjusted trial balance.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8200" y="4357005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en-US" sz="1400" dirty="0" smtClean="0">
                <a:solidFill>
                  <a:prstClr val="black"/>
                </a:solidFill>
              </a:rPr>
              <a:t>	An adjusted trial balance is prepared from the general ledger.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8200" y="4106178"/>
            <a:ext cx="43434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en-US" sz="1400" dirty="0" smtClean="0">
                <a:solidFill>
                  <a:prstClr val="black"/>
                </a:solidFill>
              </a:rPr>
              <a:t>	Adjusting entries are posted to the general ledger.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981200" y="41148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9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124200" y="19050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2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209800" y="32766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4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114800" y="38100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5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57200" y="44958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10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733800" y="48006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6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28600" y="35052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11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810000" y="26670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3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743200" y="54102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7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914400" y="22098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12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600200" y="49530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8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895600" y="2819400"/>
            <a:ext cx="301752" cy="30175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 b="1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41150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16-5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</a:t>
            </a:r>
            <a:r>
              <a:rPr lang="en-US" dirty="0" smtClean="0">
                <a:ea typeface="Times New Roman"/>
                <a:cs typeface="MyriadPro-Regular"/>
              </a:rPr>
              <a:t>Which </a:t>
            </a:r>
            <a:r>
              <a:rPr lang="en-US" dirty="0">
                <a:ea typeface="Times New Roman"/>
                <a:cs typeface="MyriadPro-Regular"/>
              </a:rPr>
              <a:t>accounts and balances are listed on a post-closing trial balance? In what order are they listed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General ledger accounts that have balances.  Accounts are listed in the same order as they appear in the general ledger.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803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Merchandise Sold Section of an Income Statement for a Merchandising Business</a:t>
            </a:r>
            <a:endParaRPr lang="en-US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original </a:t>
            </a:r>
            <a:r>
              <a:rPr lang="en-US" dirty="0" smtClean="0"/>
              <a:t>price of all merchandise sold during a fiscal period is called the </a:t>
            </a:r>
            <a:r>
              <a:rPr lang="en-US" b="1" dirty="0" smtClean="0">
                <a:solidFill>
                  <a:srgbClr val="0070C0"/>
                </a:solidFill>
              </a:rPr>
              <a:t>cost of merchandise sold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Cost of merchandise sold is also known as cost of </a:t>
            </a:r>
            <a:r>
              <a:rPr lang="en-US" i="1" dirty="0" smtClean="0">
                <a:solidFill>
                  <a:srgbClr val="0070C0"/>
                </a:solidFill>
              </a:rPr>
              <a:t>goods sold </a:t>
            </a:r>
            <a:r>
              <a:rPr lang="en-US" dirty="0" smtClean="0"/>
              <a:t>or </a:t>
            </a:r>
            <a:r>
              <a:rPr lang="en-US" i="1" dirty="0">
                <a:solidFill>
                  <a:srgbClr val="0070C0"/>
                </a:solidFill>
              </a:rPr>
              <a:t>cost of sales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operating revenue remaining </a:t>
            </a:r>
            <a:r>
              <a:rPr lang="en-US" b="1" dirty="0" smtClean="0"/>
              <a:t>after cost of merchandise sold has been deducted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rgbClr val="0070C0"/>
                </a:solidFill>
              </a:rPr>
              <a:t>gross profit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Gross profit is often referred to as </a:t>
            </a:r>
            <a:r>
              <a:rPr lang="en-US" i="1" dirty="0">
                <a:solidFill>
                  <a:srgbClr val="0070C0"/>
                </a:solidFill>
              </a:rPr>
              <a:t>gross profit on sales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16-5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ea typeface="Times New Roman"/>
                <a:cs typeface="MyriadPro-Regular"/>
              </a:rPr>
              <a:t>	What is the purpose of preparing a post-closing trial balance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200400"/>
            <a:ext cx="7315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To prove the equality of debits and credits in the general ledger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098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16-5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ea typeface="Times New Roman"/>
                <a:cs typeface="MyriadPro-Regular"/>
              </a:rPr>
              <a:t>	What two steps in the accounting cycle occur after adjusting entries are posted to the general ledger</a:t>
            </a:r>
            <a:r>
              <a:rPr lang="en-US" dirty="0" smtClean="0">
                <a:ea typeface="Times New Roman"/>
                <a:cs typeface="MyriadPro-Regular"/>
              </a:rPr>
              <a:t>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24314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marL="457200" lvl="0" indent="-457200"/>
            <a:r>
              <a:rPr lang="en-US" sz="3200" dirty="0" smtClean="0">
                <a:ea typeface="Calibri"/>
                <a:cs typeface="Times New Roman"/>
              </a:rPr>
              <a:t>1.	An adjusted trial balance is prepared from the general ledger.</a:t>
            </a:r>
          </a:p>
          <a:p>
            <a:pPr marL="457200" lvl="0" indent="-457200"/>
            <a:r>
              <a:rPr lang="en-US" sz="3200" dirty="0" smtClean="0">
                <a:ea typeface="Calibri"/>
                <a:cs typeface="Times New Roman"/>
              </a:rPr>
              <a:t>2.	Financial statements are prepared from the adjusted trial balance.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30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16-5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193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Chapter 16_Page 47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64" y="2022765"/>
            <a:ext cx="619053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Merchandise Sold Section of an Income Statement for a Merchandising Business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4968" y="4796444"/>
            <a:ext cx="1669968" cy="707886"/>
            <a:chOff x="-85008" y="1313688"/>
            <a:chExt cx="1669968" cy="707886"/>
          </a:xfrm>
        </p:grpSpPr>
        <p:sp>
          <p:nvSpPr>
            <p:cNvPr id="26" name="Rectangle 25"/>
            <p:cNvSpPr/>
            <p:nvPr/>
          </p:nvSpPr>
          <p:spPr>
            <a:xfrm>
              <a:off x="-85008" y="1313688"/>
              <a:ext cx="1219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Ending Inventory</a:t>
              </a: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762000" y="1371600"/>
              <a:ext cx="822960" cy="365760"/>
              <a:chOff x="1066800" y="3048000"/>
              <a:chExt cx="822960" cy="36576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1249680" y="3200400"/>
                <a:ext cx="64008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53477" y="1349514"/>
            <a:ext cx="2670723" cy="2460486"/>
            <a:chOff x="-762000" y="1044714"/>
            <a:chExt cx="2670723" cy="2460486"/>
          </a:xfrm>
        </p:grpSpPr>
        <p:sp>
          <p:nvSpPr>
            <p:cNvPr id="31" name="Rectangle 30"/>
            <p:cNvSpPr/>
            <p:nvPr/>
          </p:nvSpPr>
          <p:spPr>
            <a:xfrm>
              <a:off x="-762000" y="1044714"/>
              <a:ext cx="26707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Cost of Merchandise Sold Section</a:t>
              </a:r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762000" y="1371600"/>
              <a:ext cx="457200" cy="2133600"/>
              <a:chOff x="1066800" y="3048000"/>
              <a:chExt cx="457200" cy="21336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1249680" y="3124200"/>
                <a:ext cx="274320" cy="2057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677339" y="1349514"/>
            <a:ext cx="1656661" cy="2597646"/>
            <a:chOff x="762000" y="1044714"/>
            <a:chExt cx="1656661" cy="2597646"/>
          </a:xfrm>
        </p:grpSpPr>
        <p:sp>
          <p:nvSpPr>
            <p:cNvPr id="36" name="Rectangle 35"/>
            <p:cNvSpPr/>
            <p:nvPr/>
          </p:nvSpPr>
          <p:spPr>
            <a:xfrm>
              <a:off x="1145556" y="1044714"/>
              <a:ext cx="12731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Beginning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Inventory</a:t>
              </a: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762000" y="1371600"/>
              <a:ext cx="365760" cy="2270760"/>
              <a:chOff x="1066800" y="3048000"/>
              <a:chExt cx="365760" cy="227076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>
                <a:off x="1075608" y="3124200"/>
                <a:ext cx="174072" cy="219456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240185" y="1349514"/>
            <a:ext cx="1913215" cy="1393686"/>
            <a:chOff x="-687919" y="1371600"/>
            <a:chExt cx="1913215" cy="1393686"/>
          </a:xfrm>
        </p:grpSpPr>
        <p:sp>
          <p:nvSpPr>
            <p:cNvPr id="41" name="Rectangle 40"/>
            <p:cNvSpPr/>
            <p:nvPr/>
          </p:nvSpPr>
          <p:spPr>
            <a:xfrm>
              <a:off x="-687919" y="1371600"/>
              <a:ext cx="19132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Vertical Analysis Percentages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42" name="Group 12"/>
            <p:cNvGrpSpPr/>
            <p:nvPr/>
          </p:nvGrpSpPr>
          <p:grpSpPr>
            <a:xfrm>
              <a:off x="707136" y="1698486"/>
              <a:ext cx="365760" cy="1066800"/>
              <a:chOff x="1011936" y="3374886"/>
              <a:chExt cx="365760" cy="10668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1072896" y="3527286"/>
                <a:ext cx="114298" cy="914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883407" y="5212080"/>
            <a:ext cx="2602993" cy="1210806"/>
            <a:chOff x="749808" y="868680"/>
            <a:chExt cx="2602993" cy="1210806"/>
          </a:xfrm>
        </p:grpSpPr>
        <p:sp>
          <p:nvSpPr>
            <p:cNvPr id="54" name="Rectangle 53"/>
            <p:cNvSpPr/>
            <p:nvPr/>
          </p:nvSpPr>
          <p:spPr>
            <a:xfrm>
              <a:off x="1143001" y="1371600"/>
              <a:ext cx="2209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Cost of Merchandise Sold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749808" y="868680"/>
              <a:ext cx="365760" cy="896112"/>
              <a:chOff x="1054608" y="2545080"/>
              <a:chExt cx="365760" cy="89611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1249680" y="2545080"/>
                <a:ext cx="0" cy="7315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038600" y="4876800"/>
            <a:ext cx="5029200" cy="1546086"/>
            <a:chOff x="-914401" y="533400"/>
            <a:chExt cx="5029200" cy="1546086"/>
          </a:xfrm>
        </p:grpSpPr>
        <p:sp>
          <p:nvSpPr>
            <p:cNvPr id="59" name="Rectangle 58"/>
            <p:cNvSpPr/>
            <p:nvPr/>
          </p:nvSpPr>
          <p:spPr>
            <a:xfrm>
              <a:off x="1143000" y="1371600"/>
              <a:ext cx="2971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Cost of Merchandise Available for Sale</a:t>
              </a:r>
            </a:p>
          </p:txBody>
        </p:sp>
        <p:grpSp>
          <p:nvGrpSpPr>
            <p:cNvPr id="60" name="Group 12"/>
            <p:cNvGrpSpPr/>
            <p:nvPr/>
          </p:nvGrpSpPr>
          <p:grpSpPr>
            <a:xfrm>
              <a:off x="-914401" y="533400"/>
              <a:ext cx="2042161" cy="1231392"/>
              <a:chOff x="-609601" y="2209800"/>
              <a:chExt cx="2042161" cy="1231392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-609601" y="2209800"/>
                <a:ext cx="1905002" cy="10668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81000" y="3912882"/>
            <a:ext cx="1901952" cy="860286"/>
            <a:chOff x="0" y="3940314"/>
            <a:chExt cx="1901952" cy="860286"/>
          </a:xfrm>
        </p:grpSpPr>
        <p:sp>
          <p:nvSpPr>
            <p:cNvPr id="19" name="Rectangle 18"/>
            <p:cNvSpPr/>
            <p:nvPr/>
          </p:nvSpPr>
          <p:spPr>
            <a:xfrm>
              <a:off x="0" y="3940314"/>
              <a:ext cx="13118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Purchases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 flipH="1">
              <a:off x="1463040" y="4157472"/>
              <a:ext cx="0" cy="64008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957072" y="4114800"/>
              <a:ext cx="944880" cy="685800"/>
              <a:chOff x="957072" y="4114800"/>
              <a:chExt cx="944880" cy="685800"/>
            </a:xfrm>
          </p:grpSpPr>
          <p:sp>
            <p:nvSpPr>
              <p:cNvPr id="45" name="Left Bracket 44"/>
              <p:cNvSpPr/>
              <p:nvPr/>
            </p:nvSpPr>
            <p:spPr>
              <a:xfrm>
                <a:off x="1752600" y="4114800"/>
                <a:ext cx="149352" cy="68580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957072" y="428244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57200" y="5410200"/>
            <a:ext cx="1981200" cy="704910"/>
            <a:chOff x="-661416" y="1039368"/>
            <a:chExt cx="1981200" cy="704910"/>
          </a:xfrm>
        </p:grpSpPr>
        <p:sp>
          <p:nvSpPr>
            <p:cNvPr id="66" name="Rectangle 65"/>
            <p:cNvSpPr/>
            <p:nvPr/>
          </p:nvSpPr>
          <p:spPr>
            <a:xfrm>
              <a:off x="-661416" y="1344168"/>
              <a:ext cx="1530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Gross Profit </a:t>
              </a:r>
            </a:p>
          </p:txBody>
        </p:sp>
        <p:grpSp>
          <p:nvGrpSpPr>
            <p:cNvPr id="67" name="Group 12"/>
            <p:cNvGrpSpPr/>
            <p:nvPr/>
          </p:nvGrpSpPr>
          <p:grpSpPr>
            <a:xfrm>
              <a:off x="762000" y="1039368"/>
              <a:ext cx="557784" cy="697992"/>
              <a:chOff x="1066800" y="2715768"/>
              <a:chExt cx="557784" cy="69799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1249680" y="2715768"/>
                <a:ext cx="374904" cy="48463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pter 16_Page 47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400800" cy="205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Merchandise Sold Section of an Income Statement for a Merchandising Business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9340" y="3581400"/>
            <a:ext cx="2743200" cy="1162110"/>
            <a:chOff x="-585216" y="582168"/>
            <a:chExt cx="2743200" cy="1162110"/>
          </a:xfrm>
        </p:grpSpPr>
        <p:sp>
          <p:nvSpPr>
            <p:cNvPr id="16" name="Rectangle 15"/>
            <p:cNvSpPr/>
            <p:nvPr/>
          </p:nvSpPr>
          <p:spPr>
            <a:xfrm>
              <a:off x="-585216" y="1344168"/>
              <a:ext cx="2743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of adjacent column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44880" y="582168"/>
              <a:ext cx="731520" cy="914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Completing an Income Statement for a Merchandising Business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expenses incurred by a business in its normal operations </a:t>
            </a:r>
            <a:r>
              <a:rPr lang="en-US" dirty="0" smtClean="0"/>
              <a:t>are called </a:t>
            </a:r>
            <a:r>
              <a:rPr lang="en-US" b="1" dirty="0" smtClean="0">
                <a:solidFill>
                  <a:srgbClr val="0070C0"/>
                </a:solidFill>
              </a:rPr>
              <a:t>operating expenses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operating revenue remaining after the cost of merchandise sold and operating expenses have been deducted is called </a:t>
            </a:r>
            <a:r>
              <a:rPr lang="en-US" b="1" dirty="0" smtClean="0">
                <a:solidFill>
                  <a:srgbClr val="0070C0"/>
                </a:solidFill>
              </a:rPr>
              <a:t>income from operations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Income from operations is also referred to as </a:t>
            </a:r>
            <a:r>
              <a:rPr lang="en-US" i="1" dirty="0" smtClean="0">
                <a:solidFill>
                  <a:srgbClr val="0070C0"/>
                </a:solidFill>
              </a:rPr>
              <a:t>operating income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1609</Words>
  <Application>Microsoft Office PowerPoint</Application>
  <PresentationFormat>On-screen Show (4:3)</PresentationFormat>
  <Paragraphs>522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MyriadPro-Regular</vt:lpstr>
      <vt:lpstr>Times New Roman</vt:lpstr>
      <vt:lpstr>Custom Design</vt:lpstr>
      <vt:lpstr>PowerPoint Presentation</vt:lpstr>
      <vt:lpstr>Uses of Financial Statements</vt:lpstr>
      <vt:lpstr>Preparing an Income Statement from a  Trial Balance</vt:lpstr>
      <vt:lpstr>Operating Revenue Section of an Income Statement for a Merchandising Business</vt:lpstr>
      <vt:lpstr>Operating Revenue Section of an Income Statement for a Merchandising Business</vt:lpstr>
      <vt:lpstr>Cost of Merchandise Sold Section of an Income Statement for a Merchandising Business</vt:lpstr>
      <vt:lpstr>Cost of Merchandise Sold Section of an Income Statement for a Merchandising Business</vt:lpstr>
      <vt:lpstr>Cost of Merchandise Sold Section of an Income Statement for a Merchandising Business</vt:lpstr>
      <vt:lpstr>Completing an Income Statement for a Merchandising Business</vt:lpstr>
      <vt:lpstr>Completing an Income Statement for a Merchandising Business</vt:lpstr>
      <vt:lpstr>Lesson 16-1 Audit Your Understanding</vt:lpstr>
      <vt:lpstr>Lesson 16-1 Audit Your Understanding</vt:lpstr>
      <vt:lpstr>Lesson 16-1 Audit Your Understanding</vt:lpstr>
      <vt:lpstr>Lesson 16-1 </vt:lpstr>
      <vt:lpstr>PowerPoint Presentation</vt:lpstr>
      <vt:lpstr>Stockholders’ Equity Information</vt:lpstr>
      <vt:lpstr>Stockholders’ Equity Information</vt:lpstr>
      <vt:lpstr>Capital Stock Section of the Statement of Stockholders’ Equity</vt:lpstr>
      <vt:lpstr>Capital Stock Section of the Statement of Stockholders’ Equity</vt:lpstr>
      <vt:lpstr>Retained Earnings Section of the Statement of Stockholders’ Equity</vt:lpstr>
      <vt:lpstr>Lesson 16-2 Audit Your Understanding</vt:lpstr>
      <vt:lpstr>Lesson 16-2 Audit Your Understanding</vt:lpstr>
      <vt:lpstr>Lesson 16-2 Audit Your Understanding</vt:lpstr>
      <vt:lpstr>Lesson 16-2 Audit Your Understanding</vt:lpstr>
      <vt:lpstr>Lesson 16-2 Audit Your Understanding</vt:lpstr>
      <vt:lpstr>Lesson 16-2 </vt:lpstr>
      <vt:lpstr>PowerPoint Presentation</vt:lpstr>
      <vt:lpstr>Balance Sheet Information on a Trial Balance</vt:lpstr>
      <vt:lpstr>Current Assets Section of a Balance Sheet</vt:lpstr>
      <vt:lpstr>Plant Assets Section of a Balance Sheet</vt:lpstr>
      <vt:lpstr>Liabilities Section of a Balance Sheet</vt:lpstr>
      <vt:lpstr>Liabilities Section of a Balance Sheet</vt:lpstr>
      <vt:lpstr>Stockholders’ Equity Section of a Balance Sheet</vt:lpstr>
      <vt:lpstr>Completed  Balance Sheet</vt:lpstr>
      <vt:lpstr>Supporting Schedules for a Balance Sheet</vt:lpstr>
      <vt:lpstr>Lesson 16-3 Audit Your Understanding</vt:lpstr>
      <vt:lpstr>Lesson 16-3 Audit Your Understanding</vt:lpstr>
      <vt:lpstr>Lesson 16-3 Audit Your Understanding</vt:lpstr>
      <vt:lpstr>Lesson 16-3 Audit Your Understanding</vt:lpstr>
      <vt:lpstr>Lesson 16-3 Audit Your Understanding</vt:lpstr>
      <vt:lpstr>Lesson 16-3 </vt:lpstr>
      <vt:lpstr>PowerPoint Presentation</vt:lpstr>
      <vt:lpstr>Closing Entries</vt:lpstr>
      <vt:lpstr>The Income Summary Account after Adjusting Entries</vt:lpstr>
      <vt:lpstr>Closing Entry for Accounts with Credit Balances</vt:lpstr>
      <vt:lpstr>Closing Entry for Accounts with Credit Balances</vt:lpstr>
      <vt:lpstr>Closing Entry for Income Statement Accounts with Debit Balances</vt:lpstr>
      <vt:lpstr>Summary of Closing Entry for Income Statement Accounts with Debit Balances</vt:lpstr>
      <vt:lpstr>Closing Entry to Record Net Income</vt:lpstr>
      <vt:lpstr>Closing Entry for Dividends</vt:lpstr>
      <vt:lpstr>Completed Closing Entries for a Corporation Recorded in a Journal</vt:lpstr>
      <vt:lpstr>Lesson 16-4 Audit Your Understanding</vt:lpstr>
      <vt:lpstr>Lesson 16-4 Audit Your Understanding</vt:lpstr>
      <vt:lpstr>Lesson 16-4 </vt:lpstr>
      <vt:lpstr>PowerPoint Presentation</vt:lpstr>
      <vt:lpstr>General Ledger After Closing Entries Are Posted</vt:lpstr>
      <vt:lpstr>Post-Closing Trial Balance</vt:lpstr>
      <vt:lpstr>Accounting Cycle for a Merchandising Business Organized as a Corporation</vt:lpstr>
      <vt:lpstr>Lesson 16-5 Audit Your Understanding</vt:lpstr>
      <vt:lpstr>Lesson 16-5 Audit Your Understanding</vt:lpstr>
      <vt:lpstr>Lesson 16-5 Audit Your Understanding</vt:lpstr>
      <vt:lpstr>Lesson 16-5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"%username%"</cp:lastModifiedBy>
  <cp:revision>305</cp:revision>
  <dcterms:created xsi:type="dcterms:W3CDTF">2012-07-02T15:51:50Z</dcterms:created>
  <dcterms:modified xsi:type="dcterms:W3CDTF">2016-05-12T12:39:42Z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